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9ACC-F037-4B2C-AE25-98B84C6A138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5704-7208-47CF-BE69-B30FFAD96F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00042"/>
            <a:ext cx="7858180" cy="5572164"/>
          </a:xfrm>
        </p:spPr>
        <p:txBody>
          <a:bodyPr>
            <a:normAutofit fontScale="62500" lnSpcReduction="20000"/>
          </a:bodyPr>
          <a:lstStyle/>
          <a:p>
            <a:endParaRPr lang="es-BO" b="1" dirty="0" smtClean="0">
              <a:solidFill>
                <a:schemeClr val="tx1"/>
              </a:solidFill>
            </a:endParaRPr>
          </a:p>
          <a:p>
            <a:r>
              <a:rPr lang="es-BO" sz="4500" b="1" dirty="0" smtClean="0">
                <a:solidFill>
                  <a:schemeClr val="tx1"/>
                </a:solidFill>
              </a:rPr>
              <a:t>RETENCIONES</a:t>
            </a:r>
            <a:endParaRPr lang="en-US" sz="4500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MARCO NORMATIVO</a:t>
            </a:r>
            <a:r>
              <a:rPr lang="es-BO" b="1" dirty="0">
                <a:solidFill>
                  <a:schemeClr val="tx1"/>
                </a:solidFill>
              </a:rPr>
              <a:t> </a:t>
            </a:r>
            <a:endParaRPr lang="es-BO" b="1" dirty="0" smtClean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Ley </a:t>
            </a:r>
            <a:r>
              <a:rPr lang="es-BO" sz="2400" dirty="0">
                <a:solidFill>
                  <a:schemeClr val="tx1"/>
                </a:solidFill>
              </a:rPr>
              <a:t>843 Titulo II, III y </a:t>
            </a:r>
            <a:r>
              <a:rPr lang="es-BO" sz="2400" dirty="0" smtClean="0">
                <a:solidFill>
                  <a:schemeClr val="tx1"/>
                </a:solidFill>
              </a:rPr>
              <a:t>VI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Decretos </a:t>
            </a:r>
            <a:r>
              <a:rPr lang="es-BO" sz="2400" dirty="0">
                <a:solidFill>
                  <a:schemeClr val="tx1"/>
                </a:solidFill>
              </a:rPr>
              <a:t>Supremos 21531, </a:t>
            </a:r>
            <a:endParaRPr lang="es-BO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Decretos Supremos </a:t>
            </a:r>
            <a:r>
              <a:rPr lang="es-BO" sz="2400" dirty="0" smtClean="0">
                <a:solidFill>
                  <a:schemeClr val="tx1"/>
                </a:solidFill>
              </a:rPr>
              <a:t>21532</a:t>
            </a:r>
            <a:r>
              <a:rPr lang="es-BO" sz="2400" dirty="0">
                <a:solidFill>
                  <a:schemeClr val="tx1"/>
                </a:solidFill>
              </a:rPr>
              <a:t>, </a:t>
            </a:r>
            <a:endParaRPr lang="es-BO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Decretos Supremos </a:t>
            </a:r>
            <a:r>
              <a:rPr lang="es-BO" sz="2400" dirty="0" smtClean="0">
                <a:solidFill>
                  <a:schemeClr val="tx1"/>
                </a:solidFill>
              </a:rPr>
              <a:t>24051 </a:t>
            </a:r>
            <a:endParaRPr lang="es-BO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Resolución Administrativa </a:t>
            </a:r>
            <a:r>
              <a:rPr lang="es-BO" sz="2400" dirty="0">
                <a:solidFill>
                  <a:schemeClr val="tx1"/>
                </a:solidFill>
              </a:rPr>
              <a:t>05 </a:t>
            </a:r>
            <a:r>
              <a:rPr lang="es-BO" sz="2400" dirty="0" smtClean="0">
                <a:solidFill>
                  <a:schemeClr val="tx1"/>
                </a:solidFill>
              </a:rPr>
              <a:t>0040-99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Resolución Administrativa </a:t>
            </a:r>
            <a:r>
              <a:rPr lang="es-BO" sz="2400" dirty="0" smtClean="0">
                <a:solidFill>
                  <a:schemeClr val="tx1"/>
                </a:solidFill>
              </a:rPr>
              <a:t>05-0041-99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s-BO" sz="2400" dirty="0" smtClean="0">
                <a:solidFill>
                  <a:schemeClr val="tx1"/>
                </a:solidFill>
              </a:rPr>
              <a:t>Resolución Administrativa </a:t>
            </a:r>
            <a:r>
              <a:rPr lang="es-BO" sz="2400" dirty="0" smtClean="0">
                <a:solidFill>
                  <a:schemeClr val="tx1"/>
                </a:solidFill>
              </a:rPr>
              <a:t>05-0042-99</a:t>
            </a:r>
            <a:endParaRPr lang="en-US" sz="2400" dirty="0">
              <a:solidFill>
                <a:schemeClr val="tx1"/>
              </a:solidFill>
            </a:endParaRPr>
          </a:p>
          <a:p>
            <a:endParaRPr lang="es-BO" b="1" dirty="0" smtClean="0">
              <a:solidFill>
                <a:schemeClr val="tx1"/>
              </a:solidFill>
            </a:endParaRPr>
          </a:p>
          <a:p>
            <a:endParaRPr lang="es-BO" b="1" dirty="0" smtClean="0">
              <a:solidFill>
                <a:schemeClr val="tx1"/>
              </a:solidFill>
            </a:endParaRPr>
          </a:p>
          <a:p>
            <a:r>
              <a:rPr lang="es-BO" b="1" dirty="0" smtClean="0">
                <a:solidFill>
                  <a:schemeClr val="tx1"/>
                </a:solidFill>
              </a:rPr>
              <a:t>REGLA GENERAL</a:t>
            </a:r>
            <a:endParaRPr lang="es-BO" b="1" dirty="0">
              <a:solidFill>
                <a:schemeClr val="tx1"/>
              </a:solidFill>
            </a:endParaRPr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La </a:t>
            </a:r>
            <a:r>
              <a:rPr lang="es-BO" dirty="0">
                <a:solidFill>
                  <a:schemeClr val="tx1"/>
                </a:solidFill>
              </a:rPr>
              <a:t>inexistencia de una factura para respaldar un gasto, origina la obligación de retención por parte del comprador del bien o servicio, de un porcentaje sobre el monto total que se paga, el mismo está en función al servicio o bien que se brinda.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2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214422"/>
            <a:ext cx="6215106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219200"/>
            <a:ext cx="54006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209674"/>
            <a:ext cx="5986486" cy="4862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5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714356"/>
            <a:ext cx="6629428" cy="513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6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114425"/>
            <a:ext cx="539115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7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285875"/>
            <a:ext cx="54006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8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181100"/>
            <a:ext cx="53911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9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928670"/>
            <a:ext cx="6124599" cy="5014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6400800" cy="4567254"/>
          </a:xfrm>
        </p:spPr>
        <p:txBody>
          <a:bodyPr>
            <a:normAutofit/>
          </a:bodyPr>
          <a:lstStyle/>
          <a:p>
            <a:r>
              <a:rPr lang="es-BO" b="1" dirty="0" smtClean="0">
                <a:solidFill>
                  <a:schemeClr val="tx1"/>
                </a:solidFill>
              </a:rPr>
              <a:t>RETENCIONES</a:t>
            </a:r>
            <a:endParaRPr lang="es-BO" b="1" dirty="0">
              <a:solidFill>
                <a:schemeClr val="tx1"/>
              </a:solidFill>
            </a:endParaRPr>
          </a:p>
          <a:p>
            <a:endParaRPr lang="es-BO" b="1" dirty="0" smtClean="0">
              <a:solidFill>
                <a:schemeClr val="tx1"/>
              </a:solidFill>
            </a:endParaRPr>
          </a:p>
          <a:p>
            <a:pPr algn="l"/>
            <a:r>
              <a:rPr lang="es-BO" b="1" dirty="0" smtClean="0">
                <a:solidFill>
                  <a:schemeClr val="tx1"/>
                </a:solidFill>
              </a:rPr>
              <a:t>EJEMPLO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s-BO" sz="2400" dirty="0" smtClean="0">
                <a:solidFill>
                  <a:schemeClr val="tx1"/>
                </a:solidFill>
              </a:rPr>
              <a:t>Cuando </a:t>
            </a:r>
            <a:r>
              <a:rPr lang="es-BO" sz="2400" dirty="0">
                <a:solidFill>
                  <a:schemeClr val="tx1"/>
                </a:solidFill>
              </a:rPr>
              <a:t>una persona natural (Juan Mamani Mendoza, electricista) efectúa un servicio y por esta actividad realizada (en forma eventual) no emite la respectiva Nota Fiscal (Factura), el contratante (Casa Chiriguano S.R.L.) debe efectuar la retención de impuestos: IT e IUE.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6400800" cy="4567254"/>
          </a:xfrm>
        </p:spPr>
        <p:txBody>
          <a:bodyPr>
            <a:normAutofit fontScale="55000" lnSpcReduction="20000"/>
          </a:bodyPr>
          <a:lstStyle/>
          <a:p>
            <a:r>
              <a:rPr lang="es-BO" sz="5800" b="1" dirty="0" smtClean="0">
                <a:solidFill>
                  <a:schemeClr val="tx1"/>
                </a:solidFill>
              </a:rPr>
              <a:t>RETENCIONES</a:t>
            </a:r>
            <a:endParaRPr lang="es-BO" sz="5800" b="1" dirty="0">
              <a:solidFill>
                <a:schemeClr val="tx1"/>
              </a:solidFill>
            </a:endParaRPr>
          </a:p>
          <a:p>
            <a:endParaRPr lang="es-BO" b="1" dirty="0" smtClean="0">
              <a:solidFill>
                <a:schemeClr val="tx1"/>
              </a:solidFill>
            </a:endParaRPr>
          </a:p>
          <a:p>
            <a:pPr algn="just"/>
            <a:r>
              <a:rPr lang="es-BO" b="1" dirty="0">
                <a:solidFill>
                  <a:schemeClr val="tx1"/>
                </a:solidFill>
              </a:rPr>
              <a:t>Son agentes de </a:t>
            </a:r>
            <a:r>
              <a:rPr lang="es-BO" b="1" dirty="0" smtClean="0">
                <a:solidFill>
                  <a:schemeClr val="tx1"/>
                </a:solidFill>
              </a:rPr>
              <a:t>retención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 Personas jurídicas (S.R.L., S.A., etc.).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Empresas unipersonales, Asociaciones y similares.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Instituciones del Estado y similares.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r>
              <a:rPr lang="es-BO" b="1" dirty="0" smtClean="0">
                <a:solidFill>
                  <a:schemeClr val="tx1"/>
                </a:solidFill>
              </a:rPr>
              <a:t>Son </a:t>
            </a:r>
            <a:r>
              <a:rPr lang="es-BO" b="1" dirty="0">
                <a:solidFill>
                  <a:schemeClr val="tx1"/>
                </a:solidFill>
              </a:rPr>
              <a:t>sujetos de </a:t>
            </a:r>
            <a:r>
              <a:rPr lang="es-BO" b="1" dirty="0" smtClean="0">
                <a:solidFill>
                  <a:schemeClr val="tx1"/>
                </a:solidFill>
              </a:rPr>
              <a:t>retención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Personas naturales que prestan servicios, en forma eventual.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Personas naturales que venden bienes, en forma eventual.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Personas naturales que perciben intereses bancarios y no tienen su NIT.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715304" cy="5357850"/>
          </a:xfrm>
        </p:spPr>
        <p:txBody>
          <a:bodyPr>
            <a:normAutofit fontScale="47500" lnSpcReduction="20000"/>
          </a:bodyPr>
          <a:lstStyle/>
          <a:p>
            <a:r>
              <a:rPr lang="es-BO" sz="5800" b="1" dirty="0" smtClean="0">
                <a:solidFill>
                  <a:schemeClr val="tx1"/>
                </a:solidFill>
              </a:rPr>
              <a:t>RETENCIONES</a:t>
            </a:r>
            <a:endParaRPr lang="es-BO" sz="5800" b="1" dirty="0">
              <a:solidFill>
                <a:schemeClr val="tx1"/>
              </a:solidFill>
            </a:endParaRPr>
          </a:p>
          <a:p>
            <a:pPr algn="l"/>
            <a:r>
              <a:rPr lang="es-BO" b="1" dirty="0" smtClean="0">
                <a:solidFill>
                  <a:schemeClr val="tx1"/>
                </a:solidFill>
              </a:rPr>
              <a:t>EXISTEN DOS CLASES DE RETENCIONES</a:t>
            </a:r>
            <a:endParaRPr lang="es-BO" b="1" dirty="0">
              <a:solidFill>
                <a:schemeClr val="tx1"/>
              </a:solidFill>
            </a:endParaRPr>
          </a:p>
          <a:p>
            <a:pPr algn="just"/>
            <a:endParaRPr lang="es-BO" dirty="0" smtClean="0"/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1.- POR </a:t>
            </a:r>
            <a:r>
              <a:rPr lang="es-BO" dirty="0">
                <a:solidFill>
                  <a:schemeClr val="tx1"/>
                </a:solidFill>
              </a:rPr>
              <a:t>EL EJERCICIO DE PROFESIONES LIBERALES U OFICIOS, sin la emisión de la respectiva Factura o Nota Fiscal, el contratante procede a efectuar la retención de los siguientes impuestos</a:t>
            </a:r>
            <a:r>
              <a:rPr lang="es-BO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Impuesto sobre las Utilidades de las Empresas (IUE)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BO" dirty="0">
                <a:solidFill>
                  <a:schemeClr val="tx1"/>
                </a:solidFill>
              </a:rPr>
              <a:t>Impuesto a las Transacciones (</a:t>
            </a:r>
            <a:r>
              <a:rPr lang="es-BO" dirty="0" smtClean="0">
                <a:solidFill>
                  <a:schemeClr val="tx1"/>
                </a:solidFill>
              </a:rPr>
              <a:t>IT)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n-US" dirty="0">
              <a:solidFill>
                <a:schemeClr val="tx1"/>
              </a:solidFill>
            </a:endParaRPr>
          </a:p>
          <a:p>
            <a:pPr marL="514350" indent="-514350" algn="just"/>
            <a:r>
              <a:rPr lang="es-BO" dirty="0" smtClean="0">
                <a:solidFill>
                  <a:schemeClr val="tx1"/>
                </a:solidFill>
              </a:rPr>
              <a:t>Estas </a:t>
            </a:r>
            <a:r>
              <a:rPr lang="es-BO" dirty="0">
                <a:solidFill>
                  <a:schemeClr val="tx1"/>
                </a:solidFill>
              </a:rPr>
              <a:t>retenciones, a su vez, se dividen en dos tipos: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a</a:t>
            </a:r>
            <a:r>
              <a:rPr lang="es-BO" dirty="0">
                <a:solidFill>
                  <a:schemeClr val="tx1"/>
                </a:solidFill>
              </a:rPr>
              <a:t>) Por prestación de servicios: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Sobre el total pagado se retienen los siguientes impuestos: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endParaRPr lang="es-BO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Si </a:t>
            </a:r>
            <a:r>
              <a:rPr lang="es-BO" dirty="0">
                <a:solidFill>
                  <a:schemeClr val="tx1"/>
                </a:solidFill>
              </a:rPr>
              <a:t>la Empresa "La Boliviana S.A." contrata los servicios eventuales de un plomero por Bs 200, (por conexión de tuberías), y por este servicio el plomero no emite la factura, la empresa debe proceder a la retención del 15.5olo sobre el total a pagar, es decir; Bs </a:t>
            </a:r>
            <a:r>
              <a:rPr lang="es-BO" dirty="0" smtClean="0">
                <a:solidFill>
                  <a:schemeClr val="tx1"/>
                </a:solidFill>
              </a:rPr>
              <a:t>31.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256"/>
            <a:ext cx="5500726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929618" cy="5715040"/>
          </a:xfrm>
        </p:spPr>
        <p:txBody>
          <a:bodyPr>
            <a:normAutofit fontScale="62500" lnSpcReduction="20000"/>
          </a:bodyPr>
          <a:lstStyle/>
          <a:p>
            <a:r>
              <a:rPr lang="es-BO" sz="5800" b="1" dirty="0" smtClean="0">
                <a:solidFill>
                  <a:schemeClr val="tx1"/>
                </a:solidFill>
              </a:rPr>
              <a:t>RETENCIONES</a:t>
            </a:r>
            <a:endParaRPr lang="es-BO" sz="5800" b="1" dirty="0">
              <a:solidFill>
                <a:schemeClr val="tx1"/>
              </a:solidFill>
            </a:endParaRPr>
          </a:p>
          <a:p>
            <a:endParaRPr lang="es-BO" b="1" dirty="0" smtClean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b) Por compra de bienes: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Por la compra de bienes (a una persona natural), no respaldadas por la Factura o Nota Fiscal, del importe total pagado se retiene el 8%, de acuerdo al siguiente detalle: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endParaRPr lang="es-BO" dirty="0">
              <a:solidFill>
                <a:schemeClr val="tx1"/>
              </a:solidFill>
            </a:endParaRPr>
          </a:p>
          <a:p>
            <a:pPr algn="just"/>
            <a:endParaRPr lang="es-BO" dirty="0" smtClean="0">
              <a:solidFill>
                <a:schemeClr val="tx1"/>
              </a:solidFill>
            </a:endParaRPr>
          </a:p>
          <a:p>
            <a:pPr algn="just"/>
            <a:endParaRPr lang="es-BO" dirty="0">
              <a:solidFill>
                <a:schemeClr val="tx1"/>
              </a:solidFill>
            </a:endParaRPr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Si </a:t>
            </a:r>
            <a:r>
              <a:rPr lang="es-BO" dirty="0">
                <a:solidFill>
                  <a:schemeClr val="tx1"/>
                </a:solidFill>
              </a:rPr>
              <a:t>la Empresa "La Boliviana S.A." compra del Sr. Ernesto Torcuato una silla por un valor de Bs 150 y por esta venta eventual el Sr. Torcuato no emite la factura, la empresa "La Boliviana S.A." debe proceder a la retención del Bolo sobre el total a pagar, es decir, Bs 12.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00372"/>
            <a:ext cx="6072230" cy="155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714356"/>
            <a:ext cx="7429552" cy="5429288"/>
          </a:xfrm>
        </p:spPr>
        <p:txBody>
          <a:bodyPr>
            <a:normAutofit fontScale="70000" lnSpcReduction="20000"/>
          </a:bodyPr>
          <a:lstStyle/>
          <a:p>
            <a:endParaRPr lang="es-BO" dirty="0" smtClean="0"/>
          </a:p>
          <a:p>
            <a:r>
              <a:rPr lang="es-BO" sz="4600" b="1" dirty="0" smtClean="0">
                <a:solidFill>
                  <a:schemeClr val="tx1"/>
                </a:solidFill>
              </a:rPr>
              <a:t>RETENCIONES</a:t>
            </a:r>
          </a:p>
          <a:p>
            <a:endParaRPr lang="es-BO" dirty="0"/>
          </a:p>
          <a:p>
            <a:endParaRPr lang="es-BO" dirty="0" smtClean="0"/>
          </a:p>
          <a:p>
            <a:pPr algn="just"/>
            <a:r>
              <a:rPr lang="es-BO" dirty="0" smtClean="0">
                <a:solidFill>
                  <a:schemeClr val="tx1"/>
                </a:solidFill>
              </a:rPr>
              <a:t>2.- POR </a:t>
            </a:r>
            <a:r>
              <a:rPr lang="es-BO" dirty="0">
                <a:solidFill>
                  <a:schemeClr val="tx1"/>
                </a:solidFill>
              </a:rPr>
              <a:t>ALQUILERES, INTERESES Y OTROS SIMILARES (art. 19 Ley 843), se realiza por pagos efectuados a personas naturales no respaldadas con alguno de los siguientes documentos: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s-BO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s-BO" dirty="0" smtClean="0">
                <a:solidFill>
                  <a:schemeClr val="tx1"/>
                </a:solidFill>
              </a:rPr>
              <a:t>Factura</a:t>
            </a:r>
            <a:r>
              <a:rPr lang="es-BO" dirty="0">
                <a:solidFill>
                  <a:schemeClr val="tx1"/>
                </a:solidFill>
              </a:rPr>
              <a:t>, por ingresos de alquiler de bienes muebles, (automóviles, vajillas, computadora, sillas, etc</a:t>
            </a:r>
            <a:r>
              <a:rPr lang="es-BO" dirty="0" smtClean="0">
                <a:solidFill>
                  <a:schemeClr val="tx1"/>
                </a:solidFill>
              </a:rPr>
              <a:t>.)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s-BO" dirty="0" smtClean="0">
                <a:solidFill>
                  <a:schemeClr val="tx1"/>
                </a:solidFill>
              </a:rPr>
              <a:t>Recibos </a:t>
            </a:r>
            <a:r>
              <a:rPr lang="es-BO" dirty="0">
                <a:solidFill>
                  <a:schemeClr val="tx1"/>
                </a:solidFill>
              </a:rPr>
              <a:t>de alquiler (Factura) por ingresos de alquiler de inmuebles, (casas, departamentos, terrenos y similares</a:t>
            </a:r>
            <a:r>
              <a:rPr lang="es-BO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s-BO" dirty="0" smtClean="0">
                <a:solidFill>
                  <a:schemeClr val="tx1"/>
                </a:solidFill>
              </a:rPr>
              <a:t>NIT</a:t>
            </a:r>
            <a:r>
              <a:rPr lang="es-BO" dirty="0">
                <a:solidFill>
                  <a:schemeClr val="tx1"/>
                </a:solidFill>
              </a:rPr>
              <a:t>, por percepción de intereses bancarios, (deberá estar inscrito en el RC-IVA</a:t>
            </a:r>
            <a:r>
              <a:rPr lang="es-BO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714356"/>
            <a:ext cx="7429552" cy="5857916"/>
          </a:xfrm>
        </p:spPr>
        <p:txBody>
          <a:bodyPr>
            <a:normAutofit/>
          </a:bodyPr>
          <a:lstStyle/>
          <a:p>
            <a:r>
              <a:rPr lang="es-BO" sz="4600" b="1" dirty="0" smtClean="0">
                <a:solidFill>
                  <a:schemeClr val="tx1"/>
                </a:solidFill>
              </a:rPr>
              <a:t>RETENCIONES</a:t>
            </a:r>
          </a:p>
          <a:p>
            <a:pPr algn="just"/>
            <a:r>
              <a:rPr lang="es-BO" sz="2000" dirty="0" smtClean="0">
                <a:solidFill>
                  <a:schemeClr val="tx1"/>
                </a:solidFill>
              </a:rPr>
              <a:t>En </a:t>
            </a:r>
            <a:r>
              <a:rPr lang="es-BO" sz="2000" dirty="0">
                <a:solidFill>
                  <a:schemeClr val="tx1"/>
                </a:solidFill>
              </a:rPr>
              <a:t>los dos primeros casos al no existir el respaldo correspondiente se retiene sobre el total pagado los siguientes impuestos:</a:t>
            </a:r>
            <a:endParaRPr lang="en-US" sz="2000" dirty="0">
              <a:solidFill>
                <a:schemeClr val="tx1"/>
              </a:solidFill>
            </a:endParaRPr>
          </a:p>
          <a:p>
            <a:pPr marL="514350" indent="-514350" algn="just">
              <a:buFont typeface="Arial" pitchFamily="34" charset="0"/>
              <a:buChar char="•"/>
            </a:pPr>
            <a:r>
              <a:rPr lang="es-BO" sz="2000" dirty="0">
                <a:solidFill>
                  <a:schemeClr val="tx1"/>
                </a:solidFill>
              </a:rPr>
              <a:t>Impuesto al Régimen Complementario al IVA (RC-IVA).</a:t>
            </a:r>
            <a:endParaRPr lang="en-US" sz="2000" dirty="0">
              <a:solidFill>
                <a:schemeClr val="tx1"/>
              </a:solidFill>
            </a:endParaRPr>
          </a:p>
          <a:p>
            <a:pPr marL="514350" indent="-514350" algn="just">
              <a:buFont typeface="Arial" pitchFamily="34" charset="0"/>
              <a:buChar char="•"/>
            </a:pPr>
            <a:r>
              <a:rPr lang="es-BO" sz="2000" dirty="0">
                <a:solidFill>
                  <a:schemeClr val="tx1"/>
                </a:solidFill>
              </a:rPr>
              <a:t> Impuesto a las Transacciones (IT).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s-BO" sz="2000" dirty="0" smtClean="0">
              <a:solidFill>
                <a:schemeClr val="tx1"/>
              </a:solidFill>
            </a:endParaRPr>
          </a:p>
          <a:p>
            <a:pPr algn="just"/>
            <a:r>
              <a:rPr lang="es-BO" sz="2000" dirty="0" smtClean="0">
                <a:solidFill>
                  <a:schemeClr val="tx1"/>
                </a:solidFill>
              </a:rPr>
              <a:t>Si </a:t>
            </a:r>
            <a:r>
              <a:rPr lang="es-BO" sz="2000" dirty="0">
                <a:solidFill>
                  <a:schemeClr val="tx1"/>
                </a:solidFill>
              </a:rPr>
              <a:t>una Empresa alquila en forma eventual un inmueble a una persona natural, por un valor de Bs 1.000 mensuales, y el dueño del mismo no emite la Factura (Recibo de Alquiler), la Empresa debe retener el 16% sobre el total a pagar, es decir, Bs 160</a:t>
            </a:r>
            <a:r>
              <a:rPr lang="es-BO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BO" dirty="0">
              <a:solidFill>
                <a:schemeClr val="tx1"/>
              </a:solidFill>
            </a:endParaRPr>
          </a:p>
          <a:p>
            <a:pPr algn="just"/>
            <a:endParaRPr lang="es-BO" sz="2400" dirty="0" smtClean="0"/>
          </a:p>
          <a:p>
            <a:pPr algn="just"/>
            <a:endParaRPr lang="es-BO" sz="2400" dirty="0"/>
          </a:p>
          <a:p>
            <a:pPr algn="just"/>
            <a:r>
              <a:rPr lang="es-BO" sz="2400" dirty="0" smtClean="0">
                <a:solidFill>
                  <a:schemeClr val="tx1"/>
                </a:solidFill>
              </a:rPr>
              <a:t>En el tercer caso se retendrá únicamente el RC IVA.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72008"/>
            <a:ext cx="4572032" cy="11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357166"/>
            <a:ext cx="7429552" cy="6143644"/>
          </a:xfrm>
        </p:spPr>
        <p:txBody>
          <a:bodyPr>
            <a:normAutofit fontScale="25000" lnSpcReduction="20000"/>
          </a:bodyPr>
          <a:lstStyle/>
          <a:p>
            <a:endParaRPr lang="es-BO" dirty="0" smtClean="0"/>
          </a:p>
          <a:p>
            <a:r>
              <a:rPr lang="es-BO" sz="9600" b="1" dirty="0" smtClean="0">
                <a:solidFill>
                  <a:schemeClr val="tx1"/>
                </a:solidFill>
              </a:rPr>
              <a:t>RETENCIONES</a:t>
            </a:r>
          </a:p>
          <a:p>
            <a:endParaRPr lang="es-BO" sz="4600" b="1" dirty="0">
              <a:solidFill>
                <a:schemeClr val="tx1"/>
              </a:solidFill>
            </a:endParaRPr>
          </a:p>
          <a:p>
            <a:endParaRPr lang="es-BO" sz="4600" b="1" dirty="0" smtClean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Las retenciones efectuadas deben presentarse en los formularios señalados anteriormente, en cualquier entidad financiera autorizada para tal efecto.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Esta presentación deberá realizarse en función a la terminación del número de NIT del contribuyente.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TERMINACION DEL NIT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0 hasta el 13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1 hasta el 14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2 hasta el 15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3 hasta el 16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4 hasta el 17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5 hasta el 18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6 hasta el 19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7 hasta el 20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8 hasta el 21 de cada mes</a:t>
            </a:r>
            <a:endParaRPr lang="en-US" sz="5600" dirty="0">
              <a:solidFill>
                <a:schemeClr val="tx1"/>
              </a:solidFill>
            </a:endParaRPr>
          </a:p>
          <a:p>
            <a:r>
              <a:rPr lang="es-BO" sz="5600" dirty="0">
                <a:solidFill>
                  <a:schemeClr val="tx1"/>
                </a:solidFill>
              </a:rPr>
              <a:t>9 hasta el 22 de cada mes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Todas las retenciones que efectúa el contribuyente durante el mes deberán ser consolidadas en una sola declaración jurada y presentadas en las fechas establecidas.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Si la fecha de vencimiento cae en día no hábil, ésta se traslada al primer día hábil siguiente.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 </a:t>
            </a:r>
            <a:endParaRPr lang="en-US" sz="5600" dirty="0">
              <a:solidFill>
                <a:schemeClr val="tx1"/>
              </a:solidFill>
            </a:endParaRPr>
          </a:p>
          <a:p>
            <a:pPr algn="just"/>
            <a:r>
              <a:rPr lang="es-BO" sz="5600" dirty="0">
                <a:solidFill>
                  <a:schemeClr val="tx1"/>
                </a:solidFill>
              </a:rPr>
              <a:t>L as retenciones al personal dependiente tiene un tratamiento diferente al expuesto en el presente documento.</a:t>
            </a:r>
            <a:endParaRPr lang="en-US" sz="5600" dirty="0">
              <a:solidFill>
                <a:schemeClr val="tx1"/>
              </a:solidFill>
            </a:endParaRPr>
          </a:p>
          <a:p>
            <a:endParaRPr lang="es-BO" sz="5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00042"/>
            <a:ext cx="6429420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375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5750</dc:creator>
  <cp:lastModifiedBy>5750</cp:lastModifiedBy>
  <cp:revision>5</cp:revision>
  <dcterms:created xsi:type="dcterms:W3CDTF">2013-07-30T23:52:08Z</dcterms:created>
  <dcterms:modified xsi:type="dcterms:W3CDTF">2013-07-31T00:30:49Z</dcterms:modified>
</cp:coreProperties>
</file>