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3" r:id="rId1"/>
  </p:sldMasterIdLst>
  <p:notesMasterIdLst>
    <p:notesMasterId r:id="rId11"/>
  </p:notesMasterIdLst>
  <p:sldIdLst>
    <p:sldId id="446" r:id="rId2"/>
    <p:sldId id="472" r:id="rId3"/>
    <p:sldId id="473" r:id="rId4"/>
    <p:sldId id="459" r:id="rId5"/>
    <p:sldId id="460" r:id="rId6"/>
    <p:sldId id="470" r:id="rId7"/>
    <p:sldId id="461" r:id="rId8"/>
    <p:sldId id="463" r:id="rId9"/>
    <p:sldId id="467" r:id="rId10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005828"/>
    <a:srgbClr val="00C85A"/>
    <a:srgbClr val="000066"/>
    <a:srgbClr val="002060"/>
    <a:srgbClr val="00E266"/>
    <a:srgbClr val="00FA71"/>
    <a:srgbClr val="00B853"/>
    <a:srgbClr val="00743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55" autoAdjust="0"/>
    <p:restoredTop sz="94667" autoAdjust="0"/>
  </p:normalViewPr>
  <p:slideViewPr>
    <p:cSldViewPr>
      <p:cViewPr>
        <p:scale>
          <a:sx n="52" d="100"/>
          <a:sy n="52" d="100"/>
        </p:scale>
        <p:origin x="-1890" y="-5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9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4CB5FC1-0351-49CE-9C88-3C96C977D997}" type="datetimeFigureOut">
              <a:rPr lang="es-AR"/>
              <a:pPr>
                <a:defRPr/>
              </a:pPr>
              <a:t>08/11/2013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AR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AR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51B6837-E452-4026-AFCF-3380AE65A385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5213"/>
            <a:ext cx="2970213" cy="45720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0799A183-CD8D-4137-879F-08927C86C6E4}" type="slidenum">
              <a:rPr lang="es-ES_tradnl"/>
              <a:pPr>
                <a:defRPr/>
              </a:pPr>
              <a:t>6</a:t>
            </a:fld>
            <a:endParaRPr lang="es-ES_tradnl"/>
          </a:p>
        </p:txBody>
      </p:sp>
      <p:sp>
        <p:nvSpPr>
          <p:cNvPr id="64515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747713"/>
            <a:endParaRPr lang="es-BO" smtClean="0">
              <a:latin typeface="Times New Roman" pitchFamily="18" charset="0"/>
            </a:endParaRPr>
          </a:p>
        </p:txBody>
      </p:sp>
      <p:sp>
        <p:nvSpPr>
          <p:cNvPr id="64516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5213"/>
            <a:ext cx="2970213" cy="45720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70845148-7C4D-4D70-A824-C947D02D6D36}" type="slidenum">
              <a:rPr lang="es-ES_tradnl"/>
              <a:pPr>
                <a:defRPr/>
              </a:pPr>
              <a:t>7</a:t>
            </a:fld>
            <a:endParaRPr lang="es-ES_tradnl"/>
          </a:p>
        </p:txBody>
      </p:sp>
      <p:sp>
        <p:nvSpPr>
          <p:cNvPr id="65539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747713"/>
            <a:endParaRPr lang="es-BO" smtClean="0">
              <a:latin typeface="Times New Roman" pitchFamily="18" charset="0"/>
            </a:endParaRPr>
          </a:p>
        </p:txBody>
      </p:sp>
      <p:sp>
        <p:nvSpPr>
          <p:cNvPr id="65540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5213"/>
            <a:ext cx="2970213" cy="45720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69CD30EE-7335-4283-A275-04B22B16CC56}" type="slidenum">
              <a:rPr lang="es-ES_tradnl"/>
              <a:pPr>
                <a:defRPr/>
              </a:pPr>
              <a:t>8</a:t>
            </a:fld>
            <a:endParaRPr lang="es-ES_tradnl"/>
          </a:p>
        </p:txBody>
      </p:sp>
      <p:sp>
        <p:nvSpPr>
          <p:cNvPr id="66563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747713"/>
            <a:endParaRPr lang="es-BO" smtClean="0">
              <a:latin typeface="Times New Roman" pitchFamily="18" charset="0"/>
            </a:endParaRPr>
          </a:p>
        </p:txBody>
      </p:sp>
      <p:sp>
        <p:nvSpPr>
          <p:cNvPr id="66564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Firelight title.png"/>
          <p:cNvPicPr>
            <a:picLocks noChangeAspect="1"/>
          </p:cNvPicPr>
          <p:nvPr/>
        </p:nvPicPr>
        <p:blipFill>
          <a:blip r:embed="rId2" cstate="print"/>
          <a:srcRect l="43431" t="21353" b="20413"/>
          <a:stretch>
            <a:fillRect/>
          </a:stretch>
        </p:blipFill>
        <p:spPr bwMode="auto">
          <a:xfrm>
            <a:off x="0" y="0"/>
            <a:ext cx="36718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1219200"/>
            <a:ext cx="6400800" cy="1600200"/>
          </a:xfrm>
        </p:spPr>
        <p:txBody>
          <a:bodyPr/>
          <a:lstStyle>
            <a:lvl1pPr algn="l">
              <a:defRPr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2971800"/>
            <a:ext cx="5715000" cy="1295400"/>
          </a:xfrm>
        </p:spPr>
        <p:txBody>
          <a:bodyPr/>
          <a:lstStyle>
            <a:lvl1pPr marL="0" indent="0" algn="l">
              <a:buNone/>
              <a:defRPr sz="1800"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5943600"/>
            <a:ext cx="2133600" cy="228600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9AB843B7-9465-4879-A8BE-B3E2107ABC23}" type="datetimeFigureOut">
              <a:rPr lang="es-ES"/>
              <a:pPr>
                <a:defRPr/>
              </a:pPr>
              <a:t>08/11/2013</a:t>
            </a:fld>
            <a:endParaRPr lang="es-E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5715000"/>
            <a:ext cx="2667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8600" y="6248400"/>
            <a:ext cx="533400" cy="228600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8CD54C13-6260-4468-8107-BAEEC269790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  <p:transition spd="med">
    <p:cover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1368" y="274638"/>
            <a:ext cx="5681265" cy="147796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4209" y="2057400"/>
            <a:ext cx="5678424" cy="38862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87528-EE06-48AE-9DA5-9A78993A4CBC}" type="datetimeFigureOut">
              <a:rPr lang="es-ES"/>
              <a:pPr>
                <a:defRPr/>
              </a:pPr>
              <a:t>08/11/2013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FC50B-B722-4E59-911B-01CDEC87669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  <p:transition spd="med">
    <p:cover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4200" y="533400"/>
            <a:ext cx="1752600" cy="43433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7800" y="533401"/>
            <a:ext cx="5029200" cy="54229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C06D7-F724-428D-8156-002449FF2CA9}" type="datetimeFigureOut">
              <a:rPr lang="es-ES"/>
              <a:pPr>
                <a:defRPr/>
              </a:pPr>
              <a:t>08/11/2013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BC4F71-B865-40BD-8403-4341D32CB3B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  <p:transition spd="med">
    <p:cover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lipArt">
  <p:cSld name="Título y texto e imágenes prediseña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91426" tIns="45714" rIns="91426" bIns="45714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lIns="91426" tIns="45714" rIns="91426" bIns="45714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imágenes prediseñadas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lIns="91426" tIns="45714" rIns="91426" bIns="45714"/>
          <a:lstStyle/>
          <a:p>
            <a:pPr lvl="0"/>
            <a:endParaRPr lang="es-ES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7E5E9-E3AF-4D64-8E04-CFF351D4F411}" type="datetimeFigureOut">
              <a:rPr lang="es-ES"/>
              <a:pPr>
                <a:defRPr/>
              </a:pPr>
              <a:t>08/11/2013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ECB83-09B7-4539-A352-8FD98C6E284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  <p:transition spd="med">
    <p:cover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Firelight section.png"/>
          <p:cNvPicPr>
            <a:picLocks noChangeAspect="1"/>
          </p:cNvPicPr>
          <p:nvPr/>
        </p:nvPicPr>
        <p:blipFill>
          <a:blip r:embed="rId2" cstate="print"/>
          <a:srcRect l="7678" r="8563" b="31688"/>
          <a:stretch>
            <a:fillRect/>
          </a:stretch>
        </p:blipFill>
        <p:spPr bwMode="auto">
          <a:xfrm>
            <a:off x="0" y="3048000"/>
            <a:ext cx="9144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6300" y="2057400"/>
            <a:ext cx="7391400" cy="1590675"/>
          </a:xfrm>
        </p:spPr>
        <p:txBody>
          <a:bodyPr/>
          <a:lstStyle>
            <a:lvl1pPr algn="ctr">
              <a:defRPr sz="4400" b="0" i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7546" y="3810000"/>
            <a:ext cx="5388909" cy="1423987"/>
          </a:xfrm>
        </p:spPr>
        <p:txBody>
          <a:bodyPr/>
          <a:lstStyle>
            <a:lvl1pPr marL="0" indent="0" algn="ctr" defTabSz="914400" rtl="0" eaLnBrk="1" latinLnBrk="0" hangingPunct="1">
              <a:spcBef>
                <a:spcPts val="1500"/>
              </a:spcBef>
              <a:buFontTx/>
              <a:buNone/>
              <a:defRPr sz="1800" kern="1200"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037C6-1CEF-4986-98F1-0C4774E8C095}" type="datetimeFigureOut">
              <a:rPr lang="es-ES"/>
              <a:pPr>
                <a:defRPr/>
              </a:pPr>
              <a:t>08/11/2013</a:t>
            </a:fld>
            <a:endParaRPr lang="es-E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0D2D51-17AA-438F-BF0C-B8283945E5A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  <p:transition spd="med">
    <p:cover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1368" y="274638"/>
            <a:ext cx="5681265" cy="147796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057401"/>
            <a:ext cx="2743200" cy="389890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2057401"/>
            <a:ext cx="2743200" cy="389890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F2ABF8-DD11-45AF-83DC-BA33A3676215}" type="datetimeFigureOut">
              <a:rPr lang="es-ES"/>
              <a:pPr>
                <a:defRPr/>
              </a:pPr>
              <a:t>08/11/2013</a:t>
            </a:fld>
            <a:endParaRPr lang="es-E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54B2E1-6E4F-4518-90EC-5D3C4210095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  <p:transition spd="med">
    <p:cover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1368" y="274638"/>
            <a:ext cx="5681265" cy="1477962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1967753"/>
            <a:ext cx="2743200" cy="639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2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2819400"/>
            <a:ext cx="2743200" cy="313690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1967753"/>
            <a:ext cx="2743200" cy="639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2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2819400"/>
            <a:ext cx="2743200" cy="313690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5011C-DA66-423E-B1FB-D503013F65E2}" type="datetimeFigureOut">
              <a:rPr lang="es-ES"/>
              <a:pPr>
                <a:defRPr/>
              </a:pPr>
              <a:t>08/11/2013</a:t>
            </a:fld>
            <a:endParaRPr lang="es-E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98BD9C-1831-4CCF-BDA3-1BD4C0E1516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  <p:transition spd="med">
    <p:cover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1E75D-4946-4275-9363-B1AF18DF61E4}" type="datetimeFigureOut">
              <a:rPr lang="es-ES"/>
              <a:pPr>
                <a:defRPr/>
              </a:pPr>
              <a:t>08/11/2013</a:t>
            </a:fld>
            <a:endParaRPr lang="es-E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F8DE1-ECD9-465F-8D85-98DC8EC1374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  <p:transition spd="med">
    <p:cover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16A57-8B82-4ECC-9F31-4A9A4B1D998D}" type="datetimeFigureOut">
              <a:rPr lang="es-ES"/>
              <a:pPr>
                <a:defRPr/>
              </a:pPr>
              <a:t>08/11/2013</a:t>
            </a:fld>
            <a:endParaRPr lang="es-E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F5D1B-E126-4B31-9E04-50DB63D930E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  <p:transition spd="med">
    <p:cover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Content caption.png"/>
          <p:cNvPicPr>
            <a:picLocks noChangeAspect="1"/>
          </p:cNvPicPr>
          <p:nvPr/>
        </p:nvPicPr>
        <p:blipFill>
          <a:blip r:embed="rId2" cstate="print"/>
          <a:srcRect l="11342" t="23079" r="13046"/>
          <a:stretch>
            <a:fillRect/>
          </a:stretch>
        </p:blipFill>
        <p:spPr bwMode="auto">
          <a:xfrm>
            <a:off x="0" y="0"/>
            <a:ext cx="91440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025" y="438150"/>
            <a:ext cx="2743200" cy="1618488"/>
          </a:xfrm>
        </p:spPr>
        <p:txBody>
          <a:bodyPr anchor="ctr"/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438150"/>
            <a:ext cx="4419600" cy="5118100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439" y="2514600"/>
            <a:ext cx="1985962" cy="2362200"/>
          </a:xfrm>
        </p:spPr>
        <p:txBody>
          <a:bodyPr anchor="t" anchorCtr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B05E4-625E-452E-85E2-CE633DAE9AE8}" type="datetimeFigureOut">
              <a:rPr lang="es-ES"/>
              <a:pPr>
                <a:defRPr/>
              </a:pPr>
              <a:t>08/11/2013</a:t>
            </a:fld>
            <a:endParaRPr lang="es-E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FFF40-DA42-447F-BA12-20977D09DD9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  <p:transition spd="med">
    <p:cover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Content caption.png"/>
          <p:cNvPicPr>
            <a:picLocks noChangeAspect="1"/>
          </p:cNvPicPr>
          <p:nvPr/>
        </p:nvPicPr>
        <p:blipFill>
          <a:blip r:embed="rId2" cstate="print"/>
          <a:srcRect l="11342" t="23079" r="13046"/>
          <a:stretch>
            <a:fillRect/>
          </a:stretch>
        </p:blipFill>
        <p:spPr bwMode="auto">
          <a:xfrm>
            <a:off x="0" y="0"/>
            <a:ext cx="91440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025" y="438150"/>
            <a:ext cx="2743200" cy="1619250"/>
          </a:xfrm>
        </p:spPr>
        <p:txBody>
          <a:bodyPr anchor="ctr"/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 spc="0" baseline="0"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75050" y="685800"/>
            <a:ext cx="5264150" cy="4648200"/>
          </a:xfrm>
          <a:prstGeom prst="ellipse">
            <a:avLst/>
          </a:prstGeom>
          <a:ln w="127000">
            <a:solidFill>
              <a:schemeClr val="tx1">
                <a:alpha val="10000"/>
              </a:schemeClr>
            </a:solidFill>
          </a:ln>
          <a:effectLst>
            <a:innerShdw blurRad="190500">
              <a:prstClr val="black">
                <a:alpha val="75000"/>
              </a:prstClr>
            </a:innerShdw>
          </a:effectLst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2104" y="2514600"/>
            <a:ext cx="1984248" cy="2359152"/>
          </a:xfrm>
        </p:spPr>
        <p:txBody>
          <a:bodyPr anchor="t" anchorCtr="0"/>
          <a:lstStyle>
            <a:lvl1pPr marL="0" indent="0">
              <a:buNone/>
              <a:defRPr sz="1400" kern="1200">
                <a:gradFill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</a:gra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35107-77C8-41C4-9F00-7071E3B0D9C3}" type="datetimeFigureOut">
              <a:rPr lang="es-ES"/>
              <a:pPr>
                <a:defRPr/>
              </a:pPr>
              <a:t>08/11/2013</a:t>
            </a:fld>
            <a:endParaRPr lang="es-E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640E1-936D-48BF-8936-F3EA9C05676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  <p:transition spd="med">
    <p:cover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1" descr="Firelight content.png"/>
          <p:cNvPicPr>
            <a:picLocks noChangeAspect="1"/>
          </p:cNvPicPr>
          <p:nvPr/>
        </p:nvPicPr>
        <p:blipFill>
          <a:blip r:embed="rId15" cstate="print"/>
          <a:srcRect l="10260" t="11517" r="6261" b="874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1963" y="274638"/>
            <a:ext cx="5680075" cy="147796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7400" y="2057400"/>
            <a:ext cx="50292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0" y="6477000"/>
            <a:ext cx="2133600" cy="2286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r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None/>
              <a:defRPr sz="1000" kern="1200" spc="0" baseline="0"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  <a:latin typeface="+mn-lt"/>
                <a:ea typeface="+mj-ea"/>
                <a:cs typeface="+mj-cs"/>
              </a:defRPr>
            </a:lvl1pPr>
          </a:lstStyle>
          <a:p>
            <a:pPr>
              <a:defRPr/>
            </a:pPr>
            <a:fld id="{3741ECDD-0656-4545-8F92-CFB4B4ABBEC7}" type="datetimeFigureOut">
              <a:rPr lang="es-ES"/>
              <a:pPr>
                <a:defRPr/>
              </a:pPr>
              <a:t>08/11/2013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77000"/>
            <a:ext cx="2895600" cy="2286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None/>
              <a:defRPr sz="1000" kern="1200" spc="0" baseline="0"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  <a:latin typeface="+mn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248400"/>
            <a:ext cx="533400" cy="2286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r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None/>
              <a:defRPr sz="1100" kern="1200" spc="0" baseline="0"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  <a:latin typeface="+mn-lt"/>
                <a:ea typeface="+mj-ea"/>
                <a:cs typeface="+mj-cs"/>
              </a:defRPr>
            </a:lvl1pPr>
          </a:lstStyle>
          <a:p>
            <a:pPr>
              <a:defRPr/>
            </a:pPr>
            <a:fld id="{5F266439-2EC6-47B8-811F-69E8DDD15D1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56" r:id="rId1"/>
    <p:sldLayoutId id="2147484249" r:id="rId2"/>
    <p:sldLayoutId id="2147484257" r:id="rId3"/>
    <p:sldLayoutId id="2147484250" r:id="rId4"/>
    <p:sldLayoutId id="2147484251" r:id="rId5"/>
    <p:sldLayoutId id="2147484252" r:id="rId6"/>
    <p:sldLayoutId id="2147484253" r:id="rId7"/>
    <p:sldLayoutId id="2147484258" r:id="rId8"/>
    <p:sldLayoutId id="2147484259" r:id="rId9"/>
    <p:sldLayoutId id="2147484254" r:id="rId10"/>
    <p:sldLayoutId id="2147484255" r:id="rId11"/>
    <p:sldLayoutId id="2147484260" r:id="rId12"/>
  </p:sldLayoutIdLst>
  <p:transition spd="med">
    <p:cover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gradFill flip="none" rotWithShape="1"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  <a:tileRect/>
          </a:gra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ts val="1500"/>
        </a:spcBef>
        <a:spcAft>
          <a:spcPct val="0"/>
        </a:spcAft>
        <a:buBlip>
          <a:blip r:embed="rId16"/>
        </a:buBlip>
        <a:defRPr sz="20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ts val="1500"/>
        </a:spcBef>
        <a:spcAft>
          <a:spcPct val="0"/>
        </a:spcAft>
        <a:buBlip>
          <a:blip r:embed="rId17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ts val="1500"/>
        </a:spcBef>
        <a:spcAft>
          <a:spcPct val="0"/>
        </a:spcAft>
        <a:buBlip>
          <a:blip r:embed="rId16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ts val="1500"/>
        </a:spcBef>
        <a:spcAft>
          <a:spcPct val="0"/>
        </a:spcAft>
        <a:buBlip>
          <a:blip r:embed="rId17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ts val="1500"/>
        </a:spcBef>
        <a:spcAft>
          <a:spcPct val="0"/>
        </a:spcAft>
        <a:buBlip>
          <a:blip r:embed="rId16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ts val="1500"/>
        </a:spcBef>
        <a:buFontTx/>
        <a:buBlip>
          <a:blip r:embed="rId16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ts val="1500"/>
        </a:spcBef>
        <a:buFontTx/>
        <a:buBlip>
          <a:blip r:embed="rId16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ts val="1500"/>
        </a:spcBef>
        <a:buFontTx/>
        <a:buBlip>
          <a:blip r:embed="rId16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ts val="1500"/>
        </a:spcBef>
        <a:buFontTx/>
        <a:buBlip>
          <a:blip r:embed="rId16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1 CuadroTexto"/>
          <p:cNvSpPr txBox="1">
            <a:spLocks noChangeArrowheads="1"/>
          </p:cNvSpPr>
          <p:nvPr/>
        </p:nvSpPr>
        <p:spPr bwMode="auto">
          <a:xfrm>
            <a:off x="928688" y="1357313"/>
            <a:ext cx="771525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endParaRPr lang="es-BO" sz="4000" dirty="0">
              <a:solidFill>
                <a:schemeClr val="accent1">
                  <a:lumMod val="50000"/>
                </a:schemeClr>
              </a:solidFill>
              <a:latin typeface="Tw Cen MT" pitchFamily="34" charset="0"/>
            </a:endParaRPr>
          </a:p>
          <a:p>
            <a:pPr algn="ctr">
              <a:defRPr/>
            </a:pPr>
            <a:r>
              <a:rPr lang="es-BO" sz="4000" dirty="0">
                <a:solidFill>
                  <a:schemeClr val="accent1">
                    <a:lumMod val="50000"/>
                  </a:schemeClr>
                </a:solidFill>
                <a:latin typeface="Tw Cen MT" pitchFamily="34" charset="0"/>
              </a:rPr>
              <a:t>IMPUESTO </a:t>
            </a:r>
          </a:p>
          <a:p>
            <a:pPr algn="ctr">
              <a:defRPr/>
            </a:pPr>
            <a:r>
              <a:rPr lang="es-BO" sz="4000" dirty="0">
                <a:solidFill>
                  <a:schemeClr val="accent1">
                    <a:lumMod val="50000"/>
                  </a:schemeClr>
                </a:solidFill>
                <a:latin typeface="Tw Cen MT" pitchFamily="34" charset="0"/>
              </a:rPr>
              <a:t>SOBRE </a:t>
            </a:r>
          </a:p>
          <a:p>
            <a:pPr algn="ctr">
              <a:defRPr/>
            </a:pPr>
            <a:r>
              <a:rPr lang="es-BO" sz="4000" dirty="0">
                <a:solidFill>
                  <a:schemeClr val="accent1">
                    <a:lumMod val="50000"/>
                  </a:schemeClr>
                </a:solidFill>
                <a:latin typeface="Tw Cen MT" pitchFamily="34" charset="0"/>
              </a:rPr>
              <a:t>LAS UTILIDADES </a:t>
            </a:r>
          </a:p>
          <a:p>
            <a:pPr algn="ctr">
              <a:defRPr/>
            </a:pPr>
            <a:r>
              <a:rPr lang="es-BO" sz="4000" dirty="0">
                <a:solidFill>
                  <a:schemeClr val="accent1">
                    <a:lumMod val="50000"/>
                  </a:schemeClr>
                </a:solidFill>
                <a:latin typeface="Tw Cen MT" pitchFamily="34" charset="0"/>
              </a:rPr>
              <a:t>DE LAS EMPRESAS</a:t>
            </a:r>
          </a:p>
          <a:p>
            <a:pPr algn="ctr">
              <a:defRPr/>
            </a:pPr>
            <a:r>
              <a:rPr lang="es-BO" sz="4000" dirty="0">
                <a:solidFill>
                  <a:schemeClr val="accent1">
                    <a:lumMod val="50000"/>
                  </a:schemeClr>
                </a:solidFill>
                <a:latin typeface="Tw Cen MT" pitchFamily="34" charset="0"/>
              </a:rPr>
              <a:t>I.U.E.</a:t>
            </a:r>
          </a:p>
          <a:p>
            <a:pPr algn="ctr">
              <a:defRPr/>
            </a:pPr>
            <a:endParaRPr lang="es-BO" sz="4000" dirty="0">
              <a:solidFill>
                <a:srgbClr val="000066"/>
              </a:solidFill>
              <a:latin typeface="Tw Cen MT" pitchFamily="34" charset="0"/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5154" name="AutoShape 2"/>
          <p:cNvSpPr>
            <a:spLocks noChangeArrowheads="1"/>
          </p:cNvSpPr>
          <p:nvPr/>
        </p:nvSpPr>
        <p:spPr bwMode="auto">
          <a:xfrm>
            <a:off x="428625" y="1928813"/>
            <a:ext cx="2928938" cy="479425"/>
          </a:xfrm>
          <a:prstGeom prst="flowChartProcess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31" tIns="45716" rIns="91431" bIns="45716" anchor="ctr"/>
          <a:lstStyle/>
          <a:p>
            <a:pPr marL="400030" indent="-400030" algn="just">
              <a:lnSpc>
                <a:spcPct val="90000"/>
              </a:lnSpc>
              <a:spcBef>
                <a:spcPct val="20000"/>
              </a:spcBef>
              <a:buSzPct val="100000"/>
              <a:buFontTx/>
              <a:buAutoNum type="alphaLcParenR"/>
              <a:defRPr/>
            </a:pPr>
            <a:endParaRPr lang="es-ES_tradnl" sz="1600" dirty="0">
              <a:solidFill>
                <a:srgbClr val="0070C0"/>
              </a:solidFill>
              <a:latin typeface="Segoe UI" pitchFamily="34" charset="0"/>
              <a:cs typeface="Segoe UI" pitchFamily="34" charset="0"/>
            </a:endParaRPr>
          </a:p>
          <a:p>
            <a:pPr marL="400030" indent="-400030" algn="just">
              <a:lnSpc>
                <a:spcPct val="90000"/>
              </a:lnSpc>
              <a:spcBef>
                <a:spcPct val="20000"/>
              </a:spcBef>
              <a:buSzPct val="100000"/>
              <a:defRPr/>
            </a:pPr>
            <a:r>
              <a:rPr lang="es-ES_tradnl" sz="1600" dirty="0">
                <a:solidFill>
                  <a:srgbClr val="0070C0"/>
                </a:solidFill>
                <a:latin typeface="Segoe UI" pitchFamily="34" charset="0"/>
                <a:cs typeface="Segoe UI" pitchFamily="34" charset="0"/>
              </a:rPr>
              <a:t>Utilidad neta gravada presunta</a:t>
            </a:r>
          </a:p>
          <a:p>
            <a:pPr marL="400030" indent="-400030" algn="just">
              <a:lnSpc>
                <a:spcPct val="90000"/>
              </a:lnSpc>
              <a:spcBef>
                <a:spcPct val="20000"/>
              </a:spcBef>
              <a:buSzPct val="100000"/>
              <a:defRPr/>
            </a:pPr>
            <a:endParaRPr lang="es-ES_tradnl" sz="1600" dirty="0">
              <a:solidFill>
                <a:srgbClr val="0070C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945155" name="AutoShape 3"/>
          <p:cNvSpPr>
            <a:spLocks noChangeArrowheads="1"/>
          </p:cNvSpPr>
          <p:nvPr/>
        </p:nvSpPr>
        <p:spPr bwMode="auto">
          <a:xfrm>
            <a:off x="3714750" y="1928813"/>
            <a:ext cx="5072063" cy="481012"/>
          </a:xfrm>
          <a:prstGeom prst="flowChartProcess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31" tIns="45716" rIns="91431" bIns="45716" anchor="ctr"/>
          <a:lstStyle/>
          <a:p>
            <a:pPr marL="393680" indent="-393680" algn="just">
              <a:defRPr/>
            </a:pPr>
            <a:r>
              <a:rPr lang="es-ES_tradnl" sz="1600" dirty="0">
                <a:solidFill>
                  <a:srgbClr val="0070C0"/>
                </a:solidFill>
                <a:latin typeface="Segoe UI" pitchFamily="34" charset="0"/>
                <a:cs typeface="Segoe UI" pitchFamily="34" charset="0"/>
              </a:rPr>
              <a:t>50% del monto total pagado o remesado</a:t>
            </a:r>
          </a:p>
        </p:txBody>
      </p:sp>
      <p:sp>
        <p:nvSpPr>
          <p:cNvPr id="945156" name="AutoShape 4"/>
          <p:cNvSpPr>
            <a:spLocks noChangeArrowheads="1"/>
          </p:cNvSpPr>
          <p:nvPr/>
        </p:nvSpPr>
        <p:spPr bwMode="auto">
          <a:xfrm>
            <a:off x="428625" y="3786188"/>
            <a:ext cx="2928938" cy="481012"/>
          </a:xfrm>
          <a:prstGeom prst="flowChartProcess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31" tIns="45716" rIns="91431" bIns="45716" anchor="ctr"/>
          <a:lstStyle/>
          <a:p>
            <a:pPr marL="393680" indent="-393680" algn="just">
              <a:lnSpc>
                <a:spcPct val="90000"/>
              </a:lnSpc>
              <a:spcBef>
                <a:spcPct val="20000"/>
              </a:spcBef>
              <a:buSzPct val="100000"/>
              <a:defRPr/>
            </a:pPr>
            <a:endParaRPr lang="es-ES_tradnl" sz="1600" dirty="0">
              <a:solidFill>
                <a:srgbClr val="0070C0"/>
              </a:solidFill>
              <a:latin typeface="Segoe UI" pitchFamily="34" charset="0"/>
              <a:cs typeface="Segoe UI" pitchFamily="34" charset="0"/>
            </a:endParaRPr>
          </a:p>
          <a:p>
            <a:pPr marL="400030" indent="-400030" algn="just">
              <a:lnSpc>
                <a:spcPct val="90000"/>
              </a:lnSpc>
              <a:spcBef>
                <a:spcPct val="20000"/>
              </a:spcBef>
              <a:buSzPct val="100000"/>
              <a:defRPr/>
            </a:pPr>
            <a:r>
              <a:rPr lang="es-ES_tradnl" sz="1600" dirty="0">
                <a:solidFill>
                  <a:srgbClr val="0070C0"/>
                </a:solidFill>
                <a:latin typeface="Segoe UI" pitchFamily="34" charset="0"/>
                <a:cs typeface="Segoe UI" pitchFamily="34" charset="0"/>
              </a:rPr>
              <a:t>Utilidad neta gravada presunta</a:t>
            </a:r>
          </a:p>
          <a:p>
            <a:pPr marL="393680" indent="-393680" algn="just">
              <a:lnSpc>
                <a:spcPct val="90000"/>
              </a:lnSpc>
              <a:spcBef>
                <a:spcPct val="20000"/>
              </a:spcBef>
              <a:buSzPct val="100000"/>
              <a:defRPr/>
            </a:pPr>
            <a:endParaRPr lang="es-ES_tradnl" sz="1600" dirty="0">
              <a:solidFill>
                <a:srgbClr val="0070C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945157" name="AutoShape 5"/>
          <p:cNvSpPr>
            <a:spLocks noChangeArrowheads="1"/>
          </p:cNvSpPr>
          <p:nvPr/>
        </p:nvSpPr>
        <p:spPr bwMode="auto">
          <a:xfrm>
            <a:off x="3714750" y="3786188"/>
            <a:ext cx="5072063" cy="481012"/>
          </a:xfrm>
          <a:prstGeom prst="flowChartProcess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31" tIns="45716" rIns="91431" bIns="45716" anchor="ctr"/>
          <a:lstStyle/>
          <a:p>
            <a:pPr marL="393680" indent="-393680" algn="just">
              <a:lnSpc>
                <a:spcPct val="90000"/>
              </a:lnSpc>
              <a:spcBef>
                <a:spcPct val="20000"/>
              </a:spcBef>
              <a:buSzPct val="100000"/>
              <a:defRPr/>
            </a:pPr>
            <a:r>
              <a:rPr lang="es-ES_tradnl" sz="1600" dirty="0">
                <a:solidFill>
                  <a:srgbClr val="0070C0"/>
                </a:solidFill>
                <a:latin typeface="Segoe UI" pitchFamily="34" charset="0"/>
                <a:cs typeface="Segoe UI" pitchFamily="34" charset="0"/>
              </a:rPr>
              <a:t>16% de los ingresos brutos obtenidos en el país.</a:t>
            </a:r>
          </a:p>
        </p:txBody>
      </p:sp>
      <p:sp>
        <p:nvSpPr>
          <p:cNvPr id="17" name="Text Box 11"/>
          <p:cNvSpPr txBox="1">
            <a:spLocks noChangeArrowheads="1"/>
          </p:cNvSpPr>
          <p:nvPr/>
        </p:nvSpPr>
        <p:spPr bwMode="auto">
          <a:xfrm>
            <a:off x="142875" y="928688"/>
            <a:ext cx="9001125" cy="70802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36" tIns="45718" rIns="91436" bIns="45718">
            <a:spAutoFit/>
          </a:bodyPr>
          <a:lstStyle/>
          <a:p>
            <a:pPr algn="ctr">
              <a:defRPr/>
            </a:pPr>
            <a:r>
              <a:rPr lang="es-ES" sz="4000" b="1" dirty="0">
                <a:solidFill>
                  <a:srgbClr val="002060"/>
                </a:solidFill>
                <a:latin typeface="Tw Cen MT" pitchFamily="34" charset="0"/>
              </a:rPr>
              <a:t>BENEFICIARIOS DEL EXTERIOR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214313" y="2428875"/>
            <a:ext cx="9001125" cy="132397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36" tIns="45718" rIns="91436" bIns="45718">
            <a:spAutoFit/>
          </a:bodyPr>
          <a:lstStyle/>
          <a:p>
            <a:pPr algn="ctr">
              <a:defRPr/>
            </a:pPr>
            <a:r>
              <a:rPr lang="es-ES" sz="4000" b="1" dirty="0">
                <a:solidFill>
                  <a:srgbClr val="002060"/>
                </a:solidFill>
                <a:latin typeface="Tw Cen MT" pitchFamily="34" charset="0"/>
              </a:rPr>
              <a:t>ACTIVIDADES PARCIALMENTE REALIZADAS EN EL PAÍS</a:t>
            </a:r>
          </a:p>
        </p:txBody>
      </p:sp>
      <p:sp>
        <p:nvSpPr>
          <p:cNvPr id="13" name="AutoShape 4"/>
          <p:cNvSpPr>
            <a:spLocks noChangeArrowheads="1"/>
          </p:cNvSpPr>
          <p:nvPr/>
        </p:nvSpPr>
        <p:spPr bwMode="auto">
          <a:xfrm>
            <a:off x="428625" y="5857875"/>
            <a:ext cx="2928938" cy="481013"/>
          </a:xfrm>
          <a:prstGeom prst="flowChartProcess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31" tIns="45716" rIns="91431" bIns="45716" anchor="ctr"/>
          <a:lstStyle/>
          <a:p>
            <a:pPr marL="393680" indent="-393680" algn="just">
              <a:lnSpc>
                <a:spcPct val="90000"/>
              </a:lnSpc>
              <a:spcBef>
                <a:spcPct val="20000"/>
              </a:spcBef>
              <a:buSzPct val="100000"/>
              <a:defRPr/>
            </a:pPr>
            <a:endParaRPr lang="es-ES_tradnl" sz="1600" dirty="0">
              <a:solidFill>
                <a:srgbClr val="0070C0"/>
              </a:solidFill>
              <a:latin typeface="Segoe UI" pitchFamily="34" charset="0"/>
              <a:cs typeface="Segoe UI" pitchFamily="34" charset="0"/>
            </a:endParaRPr>
          </a:p>
          <a:p>
            <a:pPr marL="400030" indent="-400030" algn="just">
              <a:lnSpc>
                <a:spcPct val="90000"/>
              </a:lnSpc>
              <a:spcBef>
                <a:spcPct val="20000"/>
              </a:spcBef>
              <a:buSzPct val="100000"/>
              <a:defRPr/>
            </a:pPr>
            <a:r>
              <a:rPr lang="es-ES_tradnl" sz="1600" dirty="0">
                <a:solidFill>
                  <a:srgbClr val="0070C0"/>
                </a:solidFill>
                <a:latin typeface="Segoe UI" pitchFamily="34" charset="0"/>
                <a:cs typeface="Segoe UI" pitchFamily="34" charset="0"/>
              </a:rPr>
              <a:t>Utilidad neta gravada presunta</a:t>
            </a:r>
          </a:p>
          <a:p>
            <a:pPr marL="393680" indent="-393680" algn="just">
              <a:lnSpc>
                <a:spcPct val="90000"/>
              </a:lnSpc>
              <a:spcBef>
                <a:spcPct val="20000"/>
              </a:spcBef>
              <a:buSzPct val="100000"/>
              <a:defRPr/>
            </a:pPr>
            <a:endParaRPr lang="es-ES_tradnl" sz="1600" dirty="0">
              <a:solidFill>
                <a:srgbClr val="0070C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" name="AutoShape 5"/>
          <p:cNvSpPr>
            <a:spLocks noChangeArrowheads="1"/>
          </p:cNvSpPr>
          <p:nvPr/>
        </p:nvSpPr>
        <p:spPr bwMode="auto">
          <a:xfrm>
            <a:off x="3714750" y="5857875"/>
            <a:ext cx="5072063" cy="481013"/>
          </a:xfrm>
          <a:prstGeom prst="flowChartProcess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31" tIns="45716" rIns="91431" bIns="45716" anchor="ctr"/>
          <a:lstStyle/>
          <a:p>
            <a:pPr marL="393680" indent="-393680" algn="just">
              <a:lnSpc>
                <a:spcPct val="90000"/>
              </a:lnSpc>
              <a:spcBef>
                <a:spcPct val="20000"/>
              </a:spcBef>
              <a:buSzPct val="100000"/>
              <a:defRPr/>
            </a:pPr>
            <a:r>
              <a:rPr lang="es-ES_tradnl" sz="1600" dirty="0">
                <a:solidFill>
                  <a:srgbClr val="0070C0"/>
                </a:solidFill>
                <a:latin typeface="Segoe UI" pitchFamily="34" charset="0"/>
                <a:cs typeface="Segoe UI" pitchFamily="34" charset="0"/>
              </a:rPr>
              <a:t>12% de los ingresos brutos obtenidos en el país </a:t>
            </a:r>
          </a:p>
          <a:p>
            <a:pPr marL="393680" indent="-393680" algn="just">
              <a:lnSpc>
                <a:spcPct val="90000"/>
              </a:lnSpc>
              <a:spcBef>
                <a:spcPct val="20000"/>
              </a:spcBef>
              <a:buSzPct val="100000"/>
              <a:defRPr/>
            </a:pPr>
            <a:r>
              <a:rPr lang="es-ES_tradnl" sz="1600" dirty="0">
                <a:solidFill>
                  <a:srgbClr val="0070C0"/>
                </a:solidFill>
                <a:latin typeface="Segoe UI" pitchFamily="34" charset="0"/>
                <a:cs typeface="Segoe UI" pitchFamily="34" charset="0"/>
              </a:rPr>
              <a:t>(Saldo de la presunción).</a:t>
            </a:r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142875" y="4429125"/>
            <a:ext cx="9001125" cy="132397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36" tIns="45718" rIns="91436" bIns="45718">
            <a:spAutoFit/>
          </a:bodyPr>
          <a:lstStyle/>
          <a:p>
            <a:pPr algn="ctr">
              <a:defRPr/>
            </a:pPr>
            <a:r>
              <a:rPr lang="es-ES" sz="4000" b="1" dirty="0">
                <a:solidFill>
                  <a:srgbClr val="002060"/>
                </a:solidFill>
                <a:latin typeface="Tw Cen MT" pitchFamily="34" charset="0"/>
              </a:rPr>
              <a:t>REMESAS ACTIVIDADES PARCIALMENTE REALIZADAS EN EL PAÍS</a:t>
            </a: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5156" name="AutoShape 4"/>
          <p:cNvSpPr>
            <a:spLocks noChangeArrowheads="1"/>
          </p:cNvSpPr>
          <p:nvPr/>
        </p:nvSpPr>
        <p:spPr bwMode="auto">
          <a:xfrm>
            <a:off x="428625" y="2447925"/>
            <a:ext cx="2928938" cy="481013"/>
          </a:xfrm>
          <a:prstGeom prst="flowChartProcess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31" tIns="45716" rIns="91431" bIns="45716" anchor="ctr"/>
          <a:lstStyle/>
          <a:p>
            <a:pPr marL="393680" indent="-393680" algn="just">
              <a:lnSpc>
                <a:spcPct val="90000"/>
              </a:lnSpc>
              <a:spcBef>
                <a:spcPct val="20000"/>
              </a:spcBef>
              <a:buSzPct val="100000"/>
              <a:defRPr/>
            </a:pPr>
            <a:endParaRPr lang="es-ES_tradnl" sz="1600" dirty="0">
              <a:solidFill>
                <a:srgbClr val="0070C0"/>
              </a:solidFill>
              <a:latin typeface="Segoe UI" pitchFamily="34" charset="0"/>
              <a:cs typeface="Segoe UI" pitchFamily="34" charset="0"/>
            </a:endParaRPr>
          </a:p>
          <a:p>
            <a:pPr marL="400030" indent="-400030" algn="just">
              <a:lnSpc>
                <a:spcPct val="90000"/>
              </a:lnSpc>
              <a:spcBef>
                <a:spcPct val="20000"/>
              </a:spcBef>
              <a:buSzPct val="100000"/>
              <a:defRPr/>
            </a:pPr>
            <a:r>
              <a:rPr lang="es-ES_tradnl" sz="1600" dirty="0">
                <a:solidFill>
                  <a:srgbClr val="0070C0"/>
                </a:solidFill>
                <a:latin typeface="Segoe UI" pitchFamily="34" charset="0"/>
                <a:cs typeface="Segoe UI" pitchFamily="34" charset="0"/>
              </a:rPr>
              <a:t>Utilidad neta gravada presunta</a:t>
            </a:r>
          </a:p>
          <a:p>
            <a:pPr marL="393680" indent="-393680" algn="just">
              <a:lnSpc>
                <a:spcPct val="90000"/>
              </a:lnSpc>
              <a:spcBef>
                <a:spcPct val="20000"/>
              </a:spcBef>
              <a:buSzPct val="100000"/>
              <a:defRPr/>
            </a:pPr>
            <a:endParaRPr lang="es-ES_tradnl" sz="1600" dirty="0">
              <a:solidFill>
                <a:srgbClr val="0070C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945157" name="AutoShape 5"/>
          <p:cNvSpPr>
            <a:spLocks noChangeArrowheads="1"/>
          </p:cNvSpPr>
          <p:nvPr/>
        </p:nvSpPr>
        <p:spPr bwMode="auto">
          <a:xfrm>
            <a:off x="3643313" y="2447925"/>
            <a:ext cx="5143500" cy="481013"/>
          </a:xfrm>
          <a:prstGeom prst="flowChartProcess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31" tIns="45716" rIns="91431" bIns="45716" anchor="ctr"/>
          <a:lstStyle/>
          <a:p>
            <a:pPr marL="393680" indent="-393680" algn="just">
              <a:lnSpc>
                <a:spcPct val="90000"/>
              </a:lnSpc>
              <a:spcBef>
                <a:spcPct val="20000"/>
              </a:spcBef>
              <a:buSzPct val="100000"/>
              <a:defRPr/>
            </a:pPr>
            <a:r>
              <a:rPr lang="es-ES_tradnl" sz="1600" dirty="0">
                <a:solidFill>
                  <a:srgbClr val="0070C0"/>
                </a:solidFill>
                <a:latin typeface="Segoe UI" pitchFamily="34" charset="0"/>
                <a:cs typeface="Segoe UI" pitchFamily="34" charset="0"/>
              </a:rPr>
              <a:t>50% del 20% de los ingresos brutos obtenidos en el país.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71438" y="1071563"/>
            <a:ext cx="9001125" cy="132397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36" tIns="45718" rIns="91436" bIns="45718">
            <a:spAutoFit/>
          </a:bodyPr>
          <a:lstStyle/>
          <a:p>
            <a:pPr algn="ctr">
              <a:defRPr/>
            </a:pPr>
            <a:r>
              <a:rPr lang="es-ES" sz="4000" b="1" dirty="0">
                <a:solidFill>
                  <a:srgbClr val="002060"/>
                </a:solidFill>
                <a:latin typeface="Tw Cen MT" pitchFamily="34" charset="0"/>
              </a:rPr>
              <a:t>CONTRATOS CON EMPRESAS DEL EXTERIOR (APREEP)</a:t>
            </a:r>
          </a:p>
        </p:txBody>
      </p:sp>
      <p:sp>
        <p:nvSpPr>
          <p:cNvPr id="13" name="AutoShape 4"/>
          <p:cNvSpPr>
            <a:spLocks noChangeArrowheads="1"/>
          </p:cNvSpPr>
          <p:nvPr/>
        </p:nvSpPr>
        <p:spPr bwMode="auto">
          <a:xfrm>
            <a:off x="428625" y="4572000"/>
            <a:ext cx="2928938" cy="481013"/>
          </a:xfrm>
          <a:prstGeom prst="flowChartProcess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31" tIns="45716" rIns="91431" bIns="45716" anchor="ctr"/>
          <a:lstStyle/>
          <a:p>
            <a:pPr marL="393680" indent="-393680" algn="just">
              <a:lnSpc>
                <a:spcPct val="90000"/>
              </a:lnSpc>
              <a:spcBef>
                <a:spcPct val="20000"/>
              </a:spcBef>
              <a:buSzPct val="100000"/>
              <a:defRPr/>
            </a:pPr>
            <a:endParaRPr lang="es-ES_tradnl" sz="1600" dirty="0">
              <a:solidFill>
                <a:srgbClr val="0070C0"/>
              </a:solidFill>
              <a:latin typeface="Segoe UI" pitchFamily="34" charset="0"/>
              <a:cs typeface="Segoe UI" pitchFamily="34" charset="0"/>
            </a:endParaRPr>
          </a:p>
          <a:p>
            <a:pPr marL="400030" indent="-400030" algn="just">
              <a:lnSpc>
                <a:spcPct val="90000"/>
              </a:lnSpc>
              <a:spcBef>
                <a:spcPct val="20000"/>
              </a:spcBef>
              <a:buSzPct val="100000"/>
              <a:defRPr/>
            </a:pPr>
            <a:r>
              <a:rPr lang="es-ES_tradnl" sz="1600" dirty="0">
                <a:solidFill>
                  <a:srgbClr val="0070C0"/>
                </a:solidFill>
                <a:latin typeface="Segoe UI" pitchFamily="34" charset="0"/>
                <a:cs typeface="Segoe UI" pitchFamily="34" charset="0"/>
              </a:rPr>
              <a:t>Utilidad neta gravada presunta</a:t>
            </a:r>
          </a:p>
          <a:p>
            <a:pPr marL="393680" indent="-393680" algn="just">
              <a:lnSpc>
                <a:spcPct val="90000"/>
              </a:lnSpc>
              <a:spcBef>
                <a:spcPct val="20000"/>
              </a:spcBef>
              <a:buSzPct val="100000"/>
              <a:defRPr/>
            </a:pPr>
            <a:endParaRPr lang="es-ES_tradnl" sz="1600" dirty="0">
              <a:solidFill>
                <a:srgbClr val="0070C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" name="AutoShape 5"/>
          <p:cNvSpPr>
            <a:spLocks noChangeArrowheads="1"/>
          </p:cNvSpPr>
          <p:nvPr/>
        </p:nvSpPr>
        <p:spPr bwMode="auto">
          <a:xfrm>
            <a:off x="3643313" y="4572000"/>
            <a:ext cx="5072062" cy="481013"/>
          </a:xfrm>
          <a:prstGeom prst="flowChartProcess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31" tIns="45716" rIns="91431" bIns="45716" anchor="ctr"/>
          <a:lstStyle/>
          <a:p>
            <a:pPr marL="393680" indent="-393680" algn="just">
              <a:lnSpc>
                <a:spcPct val="90000"/>
              </a:lnSpc>
              <a:spcBef>
                <a:spcPct val="20000"/>
              </a:spcBef>
              <a:buSzPct val="100000"/>
              <a:defRPr/>
            </a:pPr>
            <a:r>
              <a:rPr lang="es-ES_tradnl" sz="1600" dirty="0">
                <a:solidFill>
                  <a:srgbClr val="0070C0"/>
                </a:solidFill>
                <a:latin typeface="Segoe UI" pitchFamily="34" charset="0"/>
                <a:cs typeface="Segoe UI" pitchFamily="34" charset="0"/>
              </a:rPr>
              <a:t>50% de los ingresos brutos obtenidos.</a:t>
            </a:r>
          </a:p>
          <a:p>
            <a:pPr marL="393680" indent="-393680" algn="just">
              <a:lnSpc>
                <a:spcPct val="90000"/>
              </a:lnSpc>
              <a:spcBef>
                <a:spcPct val="20000"/>
              </a:spcBef>
              <a:buSzPct val="100000"/>
              <a:defRPr/>
            </a:pPr>
            <a:r>
              <a:rPr lang="es-ES_tradnl" sz="1600" dirty="0">
                <a:solidFill>
                  <a:srgbClr val="0070C0"/>
                </a:solidFill>
                <a:latin typeface="Segoe UI" pitchFamily="34" charset="0"/>
                <a:cs typeface="Segoe UI" pitchFamily="34" charset="0"/>
              </a:rPr>
              <a:t>(prestación de servicios).</a:t>
            </a:r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71438" y="3143250"/>
            <a:ext cx="9001125" cy="132397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36" tIns="45718" rIns="91436" bIns="45718">
            <a:spAutoFit/>
          </a:bodyPr>
          <a:lstStyle/>
          <a:p>
            <a:pPr algn="ctr">
              <a:defRPr/>
            </a:pPr>
            <a:r>
              <a:rPr lang="es-ES" sz="4000" b="1" dirty="0">
                <a:solidFill>
                  <a:srgbClr val="002060"/>
                </a:solidFill>
                <a:latin typeface="Tw Cen MT" pitchFamily="34" charset="0"/>
              </a:rPr>
              <a:t>RETENCIONES POR OPERACIONES SIN FACTURA</a:t>
            </a:r>
          </a:p>
        </p:txBody>
      </p:sp>
      <p:sp>
        <p:nvSpPr>
          <p:cNvPr id="11" name="AutoShape 4"/>
          <p:cNvSpPr>
            <a:spLocks noChangeArrowheads="1"/>
          </p:cNvSpPr>
          <p:nvPr/>
        </p:nvSpPr>
        <p:spPr bwMode="auto">
          <a:xfrm>
            <a:off x="428625" y="5376863"/>
            <a:ext cx="2928938" cy="481012"/>
          </a:xfrm>
          <a:prstGeom prst="flowChartProcess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31" tIns="45716" rIns="91431" bIns="45716" anchor="ctr"/>
          <a:lstStyle/>
          <a:p>
            <a:pPr marL="393680" indent="-393680" algn="just">
              <a:lnSpc>
                <a:spcPct val="90000"/>
              </a:lnSpc>
              <a:spcBef>
                <a:spcPct val="20000"/>
              </a:spcBef>
              <a:buSzPct val="100000"/>
              <a:defRPr/>
            </a:pPr>
            <a:endParaRPr lang="es-ES_tradnl" sz="1600" dirty="0">
              <a:solidFill>
                <a:srgbClr val="0070C0"/>
              </a:solidFill>
              <a:latin typeface="Segoe UI" pitchFamily="34" charset="0"/>
              <a:cs typeface="Segoe UI" pitchFamily="34" charset="0"/>
            </a:endParaRPr>
          </a:p>
          <a:p>
            <a:pPr marL="400030" indent="-400030" algn="just">
              <a:lnSpc>
                <a:spcPct val="90000"/>
              </a:lnSpc>
              <a:spcBef>
                <a:spcPct val="20000"/>
              </a:spcBef>
              <a:buSzPct val="100000"/>
              <a:defRPr/>
            </a:pPr>
            <a:r>
              <a:rPr lang="es-ES_tradnl" sz="1600" dirty="0">
                <a:solidFill>
                  <a:srgbClr val="0070C0"/>
                </a:solidFill>
                <a:latin typeface="Segoe UI" pitchFamily="34" charset="0"/>
                <a:cs typeface="Segoe UI" pitchFamily="34" charset="0"/>
              </a:rPr>
              <a:t>Utilidad neta gravada presunta</a:t>
            </a:r>
          </a:p>
          <a:p>
            <a:pPr marL="393680" indent="-393680" algn="just">
              <a:lnSpc>
                <a:spcPct val="90000"/>
              </a:lnSpc>
              <a:spcBef>
                <a:spcPct val="20000"/>
              </a:spcBef>
              <a:buSzPct val="100000"/>
              <a:defRPr/>
            </a:pPr>
            <a:endParaRPr lang="es-ES_tradnl" sz="1600" dirty="0">
              <a:solidFill>
                <a:srgbClr val="0070C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6" name="AutoShape 5"/>
          <p:cNvSpPr>
            <a:spLocks noChangeArrowheads="1"/>
          </p:cNvSpPr>
          <p:nvPr/>
        </p:nvSpPr>
        <p:spPr bwMode="auto">
          <a:xfrm>
            <a:off x="3643313" y="5376863"/>
            <a:ext cx="5072062" cy="481012"/>
          </a:xfrm>
          <a:prstGeom prst="flowChartProcess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31" tIns="45716" rIns="91431" bIns="45716" anchor="ctr"/>
          <a:lstStyle/>
          <a:p>
            <a:pPr marL="393680" indent="-393680" algn="just">
              <a:lnSpc>
                <a:spcPct val="90000"/>
              </a:lnSpc>
              <a:spcBef>
                <a:spcPct val="20000"/>
              </a:spcBef>
              <a:buSzPct val="100000"/>
              <a:defRPr/>
            </a:pPr>
            <a:r>
              <a:rPr lang="es-ES_tradnl" sz="1600" dirty="0">
                <a:solidFill>
                  <a:srgbClr val="0070C0"/>
                </a:solidFill>
                <a:latin typeface="Segoe UI" pitchFamily="34" charset="0"/>
                <a:cs typeface="Segoe UI" pitchFamily="34" charset="0"/>
              </a:rPr>
              <a:t>20% de los ingresos brutos obtenidos </a:t>
            </a:r>
          </a:p>
          <a:p>
            <a:pPr marL="393680" indent="-393680" algn="just">
              <a:lnSpc>
                <a:spcPct val="90000"/>
              </a:lnSpc>
              <a:spcBef>
                <a:spcPct val="20000"/>
              </a:spcBef>
              <a:buSzPct val="100000"/>
              <a:defRPr/>
            </a:pPr>
            <a:r>
              <a:rPr lang="es-ES_tradnl" sz="1600" dirty="0">
                <a:solidFill>
                  <a:srgbClr val="0070C0"/>
                </a:solidFill>
                <a:latin typeface="Segoe UI" pitchFamily="34" charset="0"/>
                <a:cs typeface="Segoe UI" pitchFamily="34" charset="0"/>
              </a:rPr>
              <a:t>(compra de bienes).</a:t>
            </a: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23" name="AutoShape 3"/>
          <p:cNvSpPr>
            <a:spLocks noChangeArrowheads="1"/>
          </p:cNvSpPr>
          <p:nvPr/>
        </p:nvSpPr>
        <p:spPr bwMode="auto">
          <a:xfrm>
            <a:off x="1071563" y="1785938"/>
            <a:ext cx="3657600" cy="1166812"/>
          </a:xfrm>
          <a:prstGeom prst="rightArrowCallout">
            <a:avLst>
              <a:gd name="adj1" fmla="val 25000"/>
              <a:gd name="adj2" fmla="val 25000"/>
              <a:gd name="adj3" fmla="val 52245"/>
              <a:gd name="adj4" fmla="val 66667"/>
            </a:avLst>
          </a:prstGeom>
          <a:noFill/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80006" tIns="40003" rIns="80006" bIns="40003" anchor="ctr"/>
          <a:lstStyle/>
          <a:p>
            <a:pPr defTabSz="666717">
              <a:defRPr/>
            </a:pPr>
            <a:r>
              <a:rPr lang="es-ES_tradnl" sz="2000" b="1" dirty="0">
                <a:solidFill>
                  <a:schemeClr val="accent1">
                    <a:lumMod val="50000"/>
                  </a:schemeClr>
                </a:solidFill>
                <a:latin typeface="Tw Cen MT" pitchFamily="34" charset="0"/>
              </a:rPr>
              <a:t>CIERRE 31 DE </a:t>
            </a:r>
          </a:p>
          <a:p>
            <a:pPr defTabSz="666717">
              <a:defRPr/>
            </a:pPr>
            <a:r>
              <a:rPr lang="es-ES_tradnl" sz="2000" b="1" dirty="0">
                <a:solidFill>
                  <a:schemeClr val="accent1">
                    <a:lumMod val="50000"/>
                  </a:schemeClr>
                </a:solidFill>
                <a:latin typeface="Tw Cen MT" pitchFamily="34" charset="0"/>
              </a:rPr>
              <a:t>MARZO</a:t>
            </a:r>
          </a:p>
        </p:txBody>
      </p:sp>
      <p:sp>
        <p:nvSpPr>
          <p:cNvPr id="1003524" name="AutoShape 4"/>
          <p:cNvSpPr>
            <a:spLocks noChangeArrowheads="1"/>
          </p:cNvSpPr>
          <p:nvPr/>
        </p:nvSpPr>
        <p:spPr bwMode="auto">
          <a:xfrm>
            <a:off x="5214938" y="1714500"/>
            <a:ext cx="3395662" cy="1098550"/>
          </a:xfrm>
          <a:prstGeom prst="flowChartAlternateProcess">
            <a:avLst/>
          </a:prstGeom>
          <a:noFill/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80006" tIns="40003" rIns="80006" bIns="40003" anchor="ctr"/>
          <a:lstStyle/>
          <a:p>
            <a:pPr marL="666717" lvl="4" defTabSz="666717">
              <a:lnSpc>
                <a:spcPct val="90000"/>
              </a:lnSpc>
              <a:defRPr/>
            </a:pPr>
            <a:r>
              <a:rPr lang="es-ES_tradnl" sz="1600" dirty="0">
                <a:solidFill>
                  <a:schemeClr val="accent1">
                    <a:lumMod val="50000"/>
                  </a:schemeClr>
                </a:solidFill>
                <a:latin typeface="Segoe UI" pitchFamily="34" charset="0"/>
                <a:cs typeface="Segoe UI" pitchFamily="34" charset="0"/>
              </a:rPr>
              <a:t>INDUSTRIALES, </a:t>
            </a:r>
          </a:p>
          <a:p>
            <a:pPr marL="666717" lvl="4" defTabSz="666717">
              <a:lnSpc>
                <a:spcPct val="90000"/>
              </a:lnSpc>
              <a:defRPr/>
            </a:pPr>
            <a:r>
              <a:rPr lang="es-ES_tradnl" sz="1600" dirty="0">
                <a:solidFill>
                  <a:schemeClr val="accent1">
                    <a:lumMod val="50000"/>
                  </a:schemeClr>
                </a:solidFill>
                <a:latin typeface="Segoe UI" pitchFamily="34" charset="0"/>
                <a:cs typeface="Segoe UI" pitchFamily="34" charset="0"/>
              </a:rPr>
              <a:t>CONSTRUCTORAS Y</a:t>
            </a:r>
          </a:p>
          <a:p>
            <a:pPr marL="666717" lvl="4" defTabSz="666717">
              <a:lnSpc>
                <a:spcPct val="90000"/>
              </a:lnSpc>
              <a:defRPr/>
            </a:pPr>
            <a:r>
              <a:rPr lang="es-ES_tradnl" sz="1600" dirty="0">
                <a:solidFill>
                  <a:schemeClr val="accent1">
                    <a:lumMod val="50000"/>
                  </a:schemeClr>
                </a:solidFill>
                <a:latin typeface="Segoe UI" pitchFamily="34" charset="0"/>
                <a:cs typeface="Segoe UI" pitchFamily="34" charset="0"/>
              </a:rPr>
              <a:t>PETROLERAS</a:t>
            </a:r>
          </a:p>
        </p:txBody>
      </p:sp>
      <p:sp>
        <p:nvSpPr>
          <p:cNvPr id="1003525" name="Rectangle 5"/>
          <p:cNvSpPr>
            <a:spLocks noChangeArrowheads="1"/>
          </p:cNvSpPr>
          <p:nvPr/>
        </p:nvSpPr>
        <p:spPr bwMode="auto">
          <a:xfrm>
            <a:off x="5357813" y="5286375"/>
            <a:ext cx="2744787" cy="573088"/>
          </a:xfrm>
          <a:prstGeom prst="rect">
            <a:avLst/>
          </a:prstGeom>
          <a:noFill/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80006" tIns="40003" rIns="80006" bIns="40003">
            <a:spAutoFit/>
          </a:bodyPr>
          <a:lstStyle/>
          <a:p>
            <a:pPr defTabSz="665361">
              <a:defRPr/>
            </a:pPr>
            <a:r>
              <a:rPr lang="es-ES_tradnl" sz="1600" dirty="0">
                <a:solidFill>
                  <a:schemeClr val="accent1">
                    <a:lumMod val="50000"/>
                  </a:schemeClr>
                </a:solidFill>
                <a:latin typeface="Segoe UI" pitchFamily="34" charset="0"/>
                <a:cs typeface="Segoe UI" pitchFamily="34" charset="0"/>
              </a:rPr>
              <a:t>PAGO DEL IMPUESTO 28 DE </a:t>
            </a:r>
          </a:p>
          <a:p>
            <a:pPr defTabSz="665361">
              <a:defRPr/>
            </a:pPr>
            <a:r>
              <a:rPr lang="es-ES_tradnl" sz="1600" dirty="0">
                <a:solidFill>
                  <a:schemeClr val="accent1">
                    <a:lumMod val="50000"/>
                  </a:schemeClr>
                </a:solidFill>
                <a:latin typeface="Segoe UI" pitchFamily="34" charset="0"/>
                <a:cs typeface="Segoe UI" pitchFamily="34" charset="0"/>
              </a:rPr>
              <a:t>OCTUBRE</a:t>
            </a:r>
          </a:p>
        </p:txBody>
      </p:sp>
      <p:sp>
        <p:nvSpPr>
          <p:cNvPr id="1003529" name="Rectangle 9"/>
          <p:cNvSpPr>
            <a:spLocks noChangeArrowheads="1"/>
          </p:cNvSpPr>
          <p:nvPr/>
        </p:nvSpPr>
        <p:spPr bwMode="auto">
          <a:xfrm>
            <a:off x="1500188" y="6000750"/>
            <a:ext cx="6715125" cy="571500"/>
          </a:xfrm>
          <a:prstGeom prst="rect">
            <a:avLst/>
          </a:prstGeom>
          <a:solidFill>
            <a:srgbClr val="002060"/>
          </a:soli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31" tIns="45716" rIns="91431" bIns="45716" anchor="ctr"/>
          <a:lstStyle/>
          <a:p>
            <a:pPr marL="393680" lvl="1" indent="-393680" algn="ctr" defTabSz="665361">
              <a:lnSpc>
                <a:spcPct val="90000"/>
              </a:lnSpc>
              <a:spcBef>
                <a:spcPct val="20000"/>
              </a:spcBef>
              <a:buSzPct val="100000"/>
              <a:defRPr/>
            </a:pPr>
            <a:endParaRPr lang="es-ES_tradnl" sz="20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  <a:p>
            <a:pPr marL="393680" lvl="1" indent="-393680" algn="ctr" defTabSz="665361">
              <a:lnSpc>
                <a:spcPct val="90000"/>
              </a:lnSpc>
              <a:spcBef>
                <a:spcPct val="20000"/>
              </a:spcBef>
              <a:buSzPct val="100000"/>
              <a:defRPr/>
            </a:pPr>
            <a:r>
              <a:rPr lang="es-ES_tradnl" sz="20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PLAZO 120 DÍAS POSTERIORES AL CIERRE DE GESTIÓN</a:t>
            </a:r>
            <a:br>
              <a:rPr lang="es-ES_tradnl" sz="20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</a:br>
            <a:endParaRPr lang="es-ES_tradnl" sz="20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003533" name="AutoShape 13"/>
          <p:cNvSpPr>
            <a:spLocks noChangeArrowheads="1"/>
          </p:cNvSpPr>
          <p:nvPr/>
        </p:nvSpPr>
        <p:spPr bwMode="auto">
          <a:xfrm>
            <a:off x="1214438" y="3786188"/>
            <a:ext cx="3657600" cy="1166812"/>
          </a:xfrm>
          <a:prstGeom prst="rightArrowCallout">
            <a:avLst>
              <a:gd name="adj1" fmla="val 25000"/>
              <a:gd name="adj2" fmla="val 25000"/>
              <a:gd name="adj3" fmla="val 52245"/>
              <a:gd name="adj4" fmla="val 66667"/>
            </a:avLst>
          </a:prstGeom>
          <a:noFill/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80006" tIns="40003" rIns="80006" bIns="40003" anchor="ctr"/>
          <a:lstStyle/>
          <a:p>
            <a:pPr defTabSz="666717">
              <a:defRPr/>
            </a:pPr>
            <a:r>
              <a:rPr lang="es-ES_tradnl" sz="2000" b="1" dirty="0">
                <a:solidFill>
                  <a:schemeClr val="accent1">
                    <a:lumMod val="50000"/>
                  </a:schemeClr>
                </a:solidFill>
                <a:latin typeface="Tw Cen MT" pitchFamily="34" charset="0"/>
              </a:rPr>
              <a:t>CIERRE 30 DE</a:t>
            </a:r>
          </a:p>
          <a:p>
            <a:pPr defTabSz="666717">
              <a:defRPr/>
            </a:pPr>
            <a:r>
              <a:rPr lang="es-ES_tradnl" sz="2000" b="1" dirty="0">
                <a:solidFill>
                  <a:schemeClr val="accent1">
                    <a:lumMod val="50000"/>
                  </a:schemeClr>
                </a:solidFill>
                <a:latin typeface="Tw Cen MT" pitchFamily="34" charset="0"/>
              </a:rPr>
              <a:t> JUNIO</a:t>
            </a:r>
          </a:p>
        </p:txBody>
      </p:sp>
      <p:sp>
        <p:nvSpPr>
          <p:cNvPr id="1003534" name="AutoShape 14"/>
          <p:cNvSpPr>
            <a:spLocks noChangeArrowheads="1"/>
          </p:cNvSpPr>
          <p:nvPr/>
        </p:nvSpPr>
        <p:spPr bwMode="auto">
          <a:xfrm>
            <a:off x="5214938" y="3929063"/>
            <a:ext cx="3438525" cy="1166812"/>
          </a:xfrm>
          <a:prstGeom prst="flowChartAlternateProcess">
            <a:avLst/>
          </a:prstGeom>
          <a:noFill/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80006" tIns="40003" rIns="80006" bIns="40003" anchor="ctr"/>
          <a:lstStyle/>
          <a:p>
            <a:pPr marL="717514" lvl="4" defTabSz="666717">
              <a:lnSpc>
                <a:spcPct val="90000"/>
              </a:lnSpc>
              <a:tabLst>
                <a:tab pos="261925" algn="l"/>
              </a:tabLst>
              <a:defRPr/>
            </a:pPr>
            <a:r>
              <a:rPr lang="es-ES_tradnl" sz="1600" dirty="0">
                <a:solidFill>
                  <a:schemeClr val="accent1">
                    <a:lumMod val="50000"/>
                  </a:schemeClr>
                </a:solidFill>
                <a:latin typeface="Segoe UI" pitchFamily="34" charset="0"/>
                <a:cs typeface="Segoe UI" pitchFamily="34" charset="0"/>
              </a:rPr>
              <a:t>GOMERAS</a:t>
            </a:r>
          </a:p>
          <a:p>
            <a:pPr marL="717514" lvl="4" defTabSz="666717">
              <a:lnSpc>
                <a:spcPct val="90000"/>
              </a:lnSpc>
              <a:tabLst>
                <a:tab pos="261925" algn="l"/>
              </a:tabLst>
              <a:defRPr/>
            </a:pPr>
            <a:r>
              <a:rPr lang="es-ES_tradnl" sz="1600" dirty="0">
                <a:solidFill>
                  <a:schemeClr val="accent1">
                    <a:lumMod val="50000"/>
                  </a:schemeClr>
                </a:solidFill>
                <a:latin typeface="Segoe UI" pitchFamily="34" charset="0"/>
                <a:cs typeface="Segoe UI" pitchFamily="34" charset="0"/>
              </a:rPr>
              <a:t>CASTAÑERAS</a:t>
            </a:r>
          </a:p>
          <a:p>
            <a:pPr marL="717514" lvl="4" defTabSz="666717">
              <a:lnSpc>
                <a:spcPct val="90000"/>
              </a:lnSpc>
              <a:tabLst>
                <a:tab pos="261925" algn="l"/>
              </a:tabLst>
              <a:defRPr/>
            </a:pPr>
            <a:r>
              <a:rPr lang="es-ES_tradnl" sz="1600" dirty="0">
                <a:solidFill>
                  <a:schemeClr val="accent1">
                    <a:lumMod val="50000"/>
                  </a:schemeClr>
                </a:solidFill>
                <a:latin typeface="Segoe UI" pitchFamily="34" charset="0"/>
                <a:cs typeface="Segoe UI" pitchFamily="34" charset="0"/>
              </a:rPr>
              <a:t>AGRÍCOLAS</a:t>
            </a:r>
          </a:p>
          <a:p>
            <a:pPr marL="717514" lvl="4" defTabSz="666717">
              <a:lnSpc>
                <a:spcPct val="90000"/>
              </a:lnSpc>
              <a:tabLst>
                <a:tab pos="261925" algn="l"/>
              </a:tabLst>
              <a:defRPr/>
            </a:pPr>
            <a:r>
              <a:rPr lang="es-ES_tradnl" sz="1600" dirty="0">
                <a:solidFill>
                  <a:schemeClr val="accent1">
                    <a:lumMod val="50000"/>
                  </a:schemeClr>
                </a:solidFill>
                <a:latin typeface="Segoe UI" pitchFamily="34" charset="0"/>
                <a:cs typeface="Segoe UI" pitchFamily="34" charset="0"/>
              </a:rPr>
              <a:t>GANADERAS Y</a:t>
            </a:r>
          </a:p>
          <a:p>
            <a:pPr marL="717514" lvl="4" defTabSz="666717">
              <a:lnSpc>
                <a:spcPct val="90000"/>
              </a:lnSpc>
              <a:tabLst>
                <a:tab pos="261925" algn="l"/>
              </a:tabLst>
              <a:defRPr/>
            </a:pPr>
            <a:r>
              <a:rPr lang="es-ES_tradnl" sz="1600" dirty="0">
                <a:solidFill>
                  <a:schemeClr val="accent1">
                    <a:lumMod val="50000"/>
                  </a:schemeClr>
                </a:solidFill>
                <a:latin typeface="Segoe UI" pitchFamily="34" charset="0"/>
                <a:cs typeface="Segoe UI" pitchFamily="34" charset="0"/>
              </a:rPr>
              <a:t>AGROINDUSTRIALES</a:t>
            </a:r>
          </a:p>
        </p:txBody>
      </p:sp>
      <p:sp>
        <p:nvSpPr>
          <p:cNvPr id="1003535" name="Rectangle 15"/>
          <p:cNvSpPr>
            <a:spLocks noChangeArrowheads="1"/>
          </p:cNvSpPr>
          <p:nvPr/>
        </p:nvSpPr>
        <p:spPr bwMode="auto">
          <a:xfrm>
            <a:off x="5286375" y="2987675"/>
            <a:ext cx="3214688" cy="819150"/>
          </a:xfrm>
          <a:prstGeom prst="rect">
            <a:avLst/>
          </a:prstGeom>
          <a:noFill/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0006" tIns="40003" rIns="80006" bIns="40003">
            <a:spAutoFit/>
          </a:bodyPr>
          <a:lstStyle/>
          <a:p>
            <a:pPr defTabSz="665361">
              <a:defRPr/>
            </a:pPr>
            <a:r>
              <a:rPr lang="es-ES_tradnl" sz="1600" dirty="0">
                <a:solidFill>
                  <a:schemeClr val="accent1">
                    <a:lumMod val="50000"/>
                  </a:schemeClr>
                </a:solidFill>
                <a:latin typeface="Segoe UI" pitchFamily="34" charset="0"/>
                <a:cs typeface="Segoe UI" pitchFamily="34" charset="0"/>
              </a:rPr>
              <a:t>PAGO DEL IMPUESTO 29 DE JULIO </a:t>
            </a:r>
          </a:p>
          <a:p>
            <a:pPr defTabSz="665361">
              <a:defRPr/>
            </a:pPr>
            <a:endParaRPr lang="es-ES_tradnl" sz="1600" dirty="0">
              <a:solidFill>
                <a:schemeClr val="accent1">
                  <a:lumMod val="50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1214438" y="928688"/>
            <a:ext cx="7072312" cy="70802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36" tIns="45718" rIns="91436" bIns="45718">
            <a:spAutoFit/>
          </a:bodyPr>
          <a:lstStyle/>
          <a:p>
            <a:pPr algn="ctr">
              <a:defRPr/>
            </a:pPr>
            <a:r>
              <a:rPr lang="es-ES" sz="4000" b="1" dirty="0">
                <a:solidFill>
                  <a:srgbClr val="002060"/>
                </a:solidFill>
                <a:latin typeface="Tw Cen MT" pitchFamily="34" charset="0"/>
              </a:rPr>
              <a:t>FECHAS DE CIERRE DE GESTIÓN</a:t>
            </a: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23" name="AutoShape 3"/>
          <p:cNvSpPr>
            <a:spLocks noChangeArrowheads="1"/>
          </p:cNvSpPr>
          <p:nvPr/>
        </p:nvSpPr>
        <p:spPr bwMode="auto">
          <a:xfrm>
            <a:off x="992188" y="3933825"/>
            <a:ext cx="3657600" cy="1166813"/>
          </a:xfrm>
          <a:prstGeom prst="rightArrowCallout">
            <a:avLst>
              <a:gd name="adj1" fmla="val 25000"/>
              <a:gd name="adj2" fmla="val 25000"/>
              <a:gd name="adj3" fmla="val 52245"/>
              <a:gd name="adj4" fmla="val 66667"/>
            </a:avLst>
          </a:prstGeom>
          <a:noFill/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80006" tIns="40003" rIns="80006" bIns="40003" anchor="ctr"/>
          <a:lstStyle/>
          <a:p>
            <a:pPr defTabSz="666717">
              <a:defRPr/>
            </a:pPr>
            <a:r>
              <a:rPr lang="es-ES_tradnl" sz="2000" b="1" dirty="0">
                <a:solidFill>
                  <a:schemeClr val="accent1">
                    <a:lumMod val="50000"/>
                  </a:schemeClr>
                </a:solidFill>
                <a:latin typeface="Tw Cen MT" pitchFamily="34" charset="0"/>
              </a:rPr>
              <a:t>CIERRE 31 DE </a:t>
            </a:r>
          </a:p>
          <a:p>
            <a:pPr defTabSz="666717">
              <a:defRPr/>
            </a:pPr>
            <a:r>
              <a:rPr lang="es-ES_tradnl" sz="2000" b="1" dirty="0">
                <a:solidFill>
                  <a:schemeClr val="accent1">
                    <a:lumMod val="50000"/>
                  </a:schemeClr>
                </a:solidFill>
                <a:latin typeface="Tw Cen MT" pitchFamily="34" charset="0"/>
              </a:rPr>
              <a:t>DICIEMBRE</a:t>
            </a:r>
          </a:p>
        </p:txBody>
      </p:sp>
      <p:sp>
        <p:nvSpPr>
          <p:cNvPr id="1003524" name="AutoShape 4"/>
          <p:cNvSpPr>
            <a:spLocks noChangeArrowheads="1"/>
          </p:cNvSpPr>
          <p:nvPr/>
        </p:nvSpPr>
        <p:spPr bwMode="auto">
          <a:xfrm>
            <a:off x="4929188" y="3929063"/>
            <a:ext cx="3786187" cy="1000125"/>
          </a:xfrm>
          <a:prstGeom prst="flowChartAlternateProcess">
            <a:avLst/>
          </a:prstGeom>
          <a:noFill/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80006" tIns="40003" rIns="80006" bIns="40003" anchor="ctr"/>
          <a:lstStyle/>
          <a:p>
            <a:pPr marL="666717" lvl="4" defTabSz="666717">
              <a:lnSpc>
                <a:spcPct val="90000"/>
              </a:lnSpc>
              <a:defRPr/>
            </a:pPr>
            <a:r>
              <a:rPr lang="es-ES_tradnl" sz="1600" dirty="0">
                <a:solidFill>
                  <a:schemeClr val="accent1">
                    <a:lumMod val="50000"/>
                  </a:schemeClr>
                </a:solidFill>
                <a:latin typeface="Segoe UI" pitchFamily="34" charset="0"/>
                <a:cs typeface="Segoe UI" pitchFamily="34" charset="0"/>
              </a:rPr>
              <a:t>EMPRESAS BANCARIAS, </a:t>
            </a:r>
          </a:p>
          <a:p>
            <a:pPr marL="666717" lvl="4" defTabSz="666717">
              <a:lnSpc>
                <a:spcPct val="90000"/>
              </a:lnSpc>
              <a:defRPr/>
            </a:pPr>
            <a:r>
              <a:rPr lang="es-ES_tradnl" sz="1600" dirty="0">
                <a:solidFill>
                  <a:schemeClr val="accent1">
                    <a:lumMod val="50000"/>
                  </a:schemeClr>
                </a:solidFill>
                <a:latin typeface="Segoe UI" pitchFamily="34" charset="0"/>
                <a:cs typeface="Segoe UI" pitchFamily="34" charset="0"/>
              </a:rPr>
              <a:t>DE SEGUROS, COMERCIALES</a:t>
            </a:r>
          </a:p>
          <a:p>
            <a:pPr marL="666717" lvl="4" defTabSz="666717">
              <a:lnSpc>
                <a:spcPct val="90000"/>
              </a:lnSpc>
              <a:defRPr/>
            </a:pPr>
            <a:r>
              <a:rPr lang="es-ES_tradnl" sz="1600" dirty="0">
                <a:solidFill>
                  <a:schemeClr val="accent1">
                    <a:lumMod val="50000"/>
                  </a:schemeClr>
                </a:solidFill>
                <a:latin typeface="Segoe UI" pitchFamily="34" charset="0"/>
                <a:cs typeface="Segoe UI" pitchFamily="34" charset="0"/>
              </a:rPr>
              <a:t>SERVICIOS, PROFESIONALES</a:t>
            </a:r>
          </a:p>
          <a:p>
            <a:pPr marL="666717" lvl="4" defTabSz="666717">
              <a:lnSpc>
                <a:spcPct val="90000"/>
              </a:lnSpc>
              <a:defRPr/>
            </a:pPr>
            <a:r>
              <a:rPr lang="es-ES_tradnl" sz="1600" dirty="0">
                <a:solidFill>
                  <a:schemeClr val="accent1">
                    <a:lumMod val="50000"/>
                  </a:schemeClr>
                </a:solidFill>
                <a:latin typeface="Segoe UI" pitchFamily="34" charset="0"/>
                <a:cs typeface="Segoe UI" pitchFamily="34" charset="0"/>
              </a:rPr>
              <a:t>INDEPENDIENTES  Y OTRAS</a:t>
            </a:r>
          </a:p>
        </p:txBody>
      </p:sp>
      <p:sp>
        <p:nvSpPr>
          <p:cNvPr id="1003525" name="Rectangle 5"/>
          <p:cNvSpPr>
            <a:spLocks noChangeArrowheads="1"/>
          </p:cNvSpPr>
          <p:nvPr/>
        </p:nvSpPr>
        <p:spPr bwMode="auto">
          <a:xfrm>
            <a:off x="5072063" y="5143500"/>
            <a:ext cx="3001962" cy="573088"/>
          </a:xfrm>
          <a:prstGeom prst="rect">
            <a:avLst/>
          </a:prstGeom>
          <a:noFill/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0006" tIns="40003" rIns="80006" bIns="40003">
            <a:spAutoFit/>
          </a:bodyPr>
          <a:lstStyle/>
          <a:p>
            <a:pPr defTabSz="665361">
              <a:defRPr/>
            </a:pPr>
            <a:r>
              <a:rPr lang="es-ES_tradnl" sz="1600" dirty="0">
                <a:solidFill>
                  <a:schemeClr val="accent1">
                    <a:lumMod val="50000"/>
                  </a:schemeClr>
                </a:solidFill>
                <a:latin typeface="Segoe UI" pitchFamily="34" charset="0"/>
                <a:cs typeface="Segoe UI" pitchFamily="34" charset="0"/>
              </a:rPr>
              <a:t>PAGO DEL IMPUESTO 30 DE ABRIL</a:t>
            </a:r>
          </a:p>
        </p:txBody>
      </p:sp>
      <p:sp>
        <p:nvSpPr>
          <p:cNvPr id="1003529" name="Rectangle 9"/>
          <p:cNvSpPr>
            <a:spLocks noChangeArrowheads="1"/>
          </p:cNvSpPr>
          <p:nvPr/>
        </p:nvSpPr>
        <p:spPr bwMode="auto">
          <a:xfrm>
            <a:off x="1357313" y="6000750"/>
            <a:ext cx="6858000" cy="571500"/>
          </a:xfrm>
          <a:prstGeom prst="rect">
            <a:avLst/>
          </a:prstGeom>
          <a:solidFill>
            <a:srgbClr val="002060"/>
          </a:soli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31" tIns="45716" rIns="91431" bIns="45716" anchor="ctr"/>
          <a:lstStyle/>
          <a:p>
            <a:pPr marL="393680" lvl="1" indent="-393680" algn="ctr" defTabSz="665361">
              <a:lnSpc>
                <a:spcPct val="90000"/>
              </a:lnSpc>
              <a:spcBef>
                <a:spcPct val="20000"/>
              </a:spcBef>
              <a:buSzPct val="100000"/>
              <a:defRPr/>
            </a:pPr>
            <a:endParaRPr lang="es-ES_tradnl" sz="20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  <a:p>
            <a:pPr marL="393680" lvl="1" indent="-393680" algn="ctr" defTabSz="665361">
              <a:lnSpc>
                <a:spcPct val="90000"/>
              </a:lnSpc>
              <a:spcBef>
                <a:spcPct val="20000"/>
              </a:spcBef>
              <a:buSzPct val="100000"/>
              <a:defRPr/>
            </a:pPr>
            <a:r>
              <a:rPr lang="es-ES_tradnl" sz="20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PLAZO 120 DÍAS POSTERIORES AL CIERRE DE GESTIÓN</a:t>
            </a:r>
            <a:br>
              <a:rPr lang="es-ES_tradnl" sz="20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</a:br>
            <a:endParaRPr lang="es-ES_tradnl" sz="20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003533" name="AutoShape 13"/>
          <p:cNvSpPr>
            <a:spLocks noChangeArrowheads="1"/>
          </p:cNvSpPr>
          <p:nvPr/>
        </p:nvSpPr>
        <p:spPr bwMode="auto">
          <a:xfrm>
            <a:off x="985838" y="1833563"/>
            <a:ext cx="3657600" cy="1166812"/>
          </a:xfrm>
          <a:prstGeom prst="rightArrowCallout">
            <a:avLst>
              <a:gd name="adj1" fmla="val 25000"/>
              <a:gd name="adj2" fmla="val 25000"/>
              <a:gd name="adj3" fmla="val 52245"/>
              <a:gd name="adj4" fmla="val 66667"/>
            </a:avLst>
          </a:prstGeom>
          <a:noFill/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80006" tIns="40003" rIns="80006" bIns="40003" anchor="ctr"/>
          <a:lstStyle/>
          <a:p>
            <a:pPr defTabSz="666717">
              <a:defRPr/>
            </a:pPr>
            <a:r>
              <a:rPr lang="es-ES_tradnl" sz="2000" b="1" dirty="0">
                <a:solidFill>
                  <a:schemeClr val="accent1">
                    <a:lumMod val="50000"/>
                  </a:schemeClr>
                </a:solidFill>
                <a:latin typeface="Tw Cen MT" pitchFamily="34" charset="0"/>
              </a:rPr>
              <a:t>CIERRE 30 DE</a:t>
            </a:r>
          </a:p>
          <a:p>
            <a:pPr defTabSz="666717">
              <a:defRPr/>
            </a:pPr>
            <a:r>
              <a:rPr lang="es-ES_tradnl" sz="2000" b="1" dirty="0">
                <a:solidFill>
                  <a:schemeClr val="accent1">
                    <a:lumMod val="50000"/>
                  </a:schemeClr>
                </a:solidFill>
                <a:latin typeface="Tw Cen MT" pitchFamily="34" charset="0"/>
              </a:rPr>
              <a:t> SEPTIEMBRE</a:t>
            </a:r>
          </a:p>
        </p:txBody>
      </p:sp>
      <p:sp>
        <p:nvSpPr>
          <p:cNvPr id="1003534" name="AutoShape 14"/>
          <p:cNvSpPr>
            <a:spLocks noChangeArrowheads="1"/>
          </p:cNvSpPr>
          <p:nvPr/>
        </p:nvSpPr>
        <p:spPr bwMode="auto">
          <a:xfrm>
            <a:off x="4929188" y="1857375"/>
            <a:ext cx="2928937" cy="881063"/>
          </a:xfrm>
          <a:prstGeom prst="flowChartAlternateProcess">
            <a:avLst/>
          </a:prstGeom>
          <a:noFill/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80006" tIns="40003" rIns="80006" bIns="40003" anchor="ctr"/>
          <a:lstStyle/>
          <a:p>
            <a:pPr marL="717514" lvl="4" defTabSz="666717">
              <a:lnSpc>
                <a:spcPct val="90000"/>
              </a:lnSpc>
              <a:tabLst>
                <a:tab pos="261925" algn="l"/>
              </a:tabLst>
              <a:defRPr/>
            </a:pPr>
            <a:r>
              <a:rPr lang="es-ES_tradnl" sz="1600" dirty="0">
                <a:solidFill>
                  <a:schemeClr val="accent1">
                    <a:lumMod val="50000"/>
                  </a:schemeClr>
                </a:solidFill>
                <a:latin typeface="Segoe UI" pitchFamily="34" charset="0"/>
                <a:cs typeface="Segoe UI" pitchFamily="34" charset="0"/>
              </a:rPr>
              <a:t>EMPRESAS MINERAS</a:t>
            </a:r>
          </a:p>
        </p:txBody>
      </p:sp>
      <p:sp>
        <p:nvSpPr>
          <p:cNvPr id="1003535" name="Rectangle 15"/>
          <p:cNvSpPr>
            <a:spLocks noChangeArrowheads="1"/>
          </p:cNvSpPr>
          <p:nvPr/>
        </p:nvSpPr>
        <p:spPr bwMode="auto">
          <a:xfrm>
            <a:off x="5000625" y="2928938"/>
            <a:ext cx="2857500" cy="819150"/>
          </a:xfrm>
          <a:prstGeom prst="rect">
            <a:avLst/>
          </a:prstGeom>
          <a:noFill/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0006" tIns="40003" rIns="80006" bIns="40003">
            <a:spAutoFit/>
          </a:bodyPr>
          <a:lstStyle/>
          <a:p>
            <a:pPr defTabSz="665361">
              <a:defRPr/>
            </a:pPr>
            <a:r>
              <a:rPr lang="es-ES_tradnl" sz="1600" dirty="0">
                <a:solidFill>
                  <a:schemeClr val="accent1">
                    <a:lumMod val="50000"/>
                  </a:schemeClr>
                </a:solidFill>
                <a:latin typeface="Segoe UI" pitchFamily="34" charset="0"/>
                <a:cs typeface="Segoe UI" pitchFamily="34" charset="0"/>
              </a:rPr>
              <a:t>PAGO DEL IMPUESTO 28 DE ENERO </a:t>
            </a:r>
          </a:p>
          <a:p>
            <a:pPr defTabSz="665361">
              <a:defRPr/>
            </a:pPr>
            <a:endParaRPr lang="es-ES_tradnl" sz="1600" dirty="0">
              <a:solidFill>
                <a:schemeClr val="accent1">
                  <a:lumMod val="50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857250" y="935038"/>
            <a:ext cx="7643813" cy="70802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36" tIns="45718" rIns="91436" bIns="45718">
            <a:spAutoFit/>
          </a:bodyPr>
          <a:lstStyle/>
          <a:p>
            <a:pPr algn="ctr">
              <a:defRPr/>
            </a:pPr>
            <a:r>
              <a:rPr lang="es-ES" sz="4000" b="1" dirty="0">
                <a:solidFill>
                  <a:srgbClr val="002060"/>
                </a:solidFill>
                <a:latin typeface="Tw Cen MT" pitchFamily="34" charset="0"/>
              </a:rPr>
              <a:t>FECHAS DE CIERRE DE GESTIÓN</a:t>
            </a: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2714625" y="1006475"/>
            <a:ext cx="3929063" cy="70802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36" tIns="45718" rIns="91436" bIns="45718">
            <a:spAutoFit/>
          </a:bodyPr>
          <a:lstStyle/>
          <a:p>
            <a:pPr algn="ctr">
              <a:defRPr/>
            </a:pPr>
            <a:r>
              <a:rPr lang="es-ES" sz="4000" b="1" dirty="0">
                <a:solidFill>
                  <a:srgbClr val="002060"/>
                </a:solidFill>
                <a:latin typeface="Tw Cen MT" pitchFamily="34" charset="0"/>
              </a:rPr>
              <a:t>FORMULARIOS</a:t>
            </a:r>
          </a:p>
        </p:txBody>
      </p:sp>
      <p:sp>
        <p:nvSpPr>
          <p:cNvPr id="6" name="5 Marcador de texto"/>
          <p:cNvSpPr>
            <a:spLocks noGrp="1"/>
          </p:cNvSpPr>
          <p:nvPr>
            <p:ph type="body" sz="half" idx="1"/>
          </p:nvPr>
        </p:nvSpPr>
        <p:spPr>
          <a:xfrm>
            <a:off x="1000125" y="1643063"/>
            <a:ext cx="7429500" cy="474027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  <a:tabLst>
                <a:tab pos="357188" algn="l"/>
                <a:tab pos="804863" algn="l"/>
              </a:tabLst>
              <a:defRPr/>
            </a:pPr>
            <a:r>
              <a:rPr lang="es-BO" dirty="0" smtClean="0">
                <a:solidFill>
                  <a:srgbClr val="0070C0"/>
                </a:solidFill>
                <a:latin typeface="Segoe UI" pitchFamily="34" charset="0"/>
                <a:cs typeface="Segoe UI" pitchFamily="34" charset="0"/>
              </a:rPr>
              <a:t>500 	Contribuyentes con Registros Contables</a:t>
            </a:r>
          </a:p>
          <a:p>
            <a:pPr>
              <a:lnSpc>
                <a:spcPct val="120000"/>
              </a:lnSpc>
              <a:tabLst>
                <a:tab pos="357188" algn="l"/>
                <a:tab pos="804863" algn="l"/>
              </a:tabLst>
              <a:defRPr/>
            </a:pPr>
            <a:r>
              <a:rPr lang="es-BO" dirty="0" smtClean="0">
                <a:solidFill>
                  <a:srgbClr val="0070C0"/>
                </a:solidFill>
                <a:latin typeface="Segoe UI" pitchFamily="34" charset="0"/>
                <a:cs typeface="Segoe UI" pitchFamily="34" charset="0"/>
              </a:rPr>
              <a:t>510 	Contribuyentes que ejercen Profesiones liberales u oficios</a:t>
            </a:r>
          </a:p>
          <a:p>
            <a:pPr>
              <a:lnSpc>
                <a:spcPct val="120000"/>
              </a:lnSpc>
              <a:tabLst>
                <a:tab pos="357188" algn="l"/>
                <a:tab pos="804863" algn="l"/>
              </a:tabLst>
              <a:defRPr/>
            </a:pPr>
            <a:r>
              <a:rPr lang="es-BO" dirty="0" smtClean="0">
                <a:solidFill>
                  <a:srgbClr val="0070C0"/>
                </a:solidFill>
                <a:latin typeface="Segoe UI" pitchFamily="34" charset="0"/>
                <a:cs typeface="Segoe UI" pitchFamily="34" charset="0"/>
              </a:rPr>
              <a:t>520 	Contribuyentes no obligados a presentar registros 			contables</a:t>
            </a:r>
          </a:p>
          <a:p>
            <a:pPr>
              <a:lnSpc>
                <a:spcPct val="120000"/>
              </a:lnSpc>
              <a:tabLst>
                <a:tab pos="357188" algn="l"/>
                <a:tab pos="804863" algn="l"/>
              </a:tabLst>
              <a:defRPr/>
            </a:pPr>
            <a:r>
              <a:rPr lang="es-BO" dirty="0" smtClean="0">
                <a:solidFill>
                  <a:srgbClr val="0070C0"/>
                </a:solidFill>
                <a:latin typeface="Segoe UI" pitchFamily="34" charset="0"/>
                <a:cs typeface="Segoe UI" pitchFamily="34" charset="0"/>
              </a:rPr>
              <a:t>530 	Beneficiarios del Exterior </a:t>
            </a:r>
          </a:p>
          <a:p>
            <a:pPr>
              <a:lnSpc>
                <a:spcPct val="120000"/>
              </a:lnSpc>
              <a:tabLst>
                <a:tab pos="357188" algn="l"/>
                <a:tab pos="804863" algn="l"/>
              </a:tabLst>
              <a:defRPr/>
            </a:pPr>
            <a:r>
              <a:rPr lang="es-BO" dirty="0" smtClean="0">
                <a:solidFill>
                  <a:srgbClr val="0070C0"/>
                </a:solidFill>
                <a:latin typeface="Segoe UI" pitchFamily="34" charset="0"/>
                <a:cs typeface="Segoe UI" pitchFamily="34" charset="0"/>
              </a:rPr>
              <a:t>541	Utilidad Neta Presunta por actividades parcialmente 			realizadas en el País.</a:t>
            </a:r>
          </a:p>
          <a:p>
            <a:pPr>
              <a:lnSpc>
                <a:spcPct val="120000"/>
              </a:lnSpc>
              <a:tabLst>
                <a:tab pos="357188" algn="l"/>
                <a:tab pos="804863" algn="l"/>
              </a:tabLst>
              <a:defRPr/>
            </a:pPr>
            <a:r>
              <a:rPr lang="es-BO" dirty="0" smtClean="0">
                <a:solidFill>
                  <a:srgbClr val="0070C0"/>
                </a:solidFill>
                <a:latin typeface="Segoe UI" pitchFamily="34" charset="0"/>
                <a:cs typeface="Segoe UI" pitchFamily="34" charset="0"/>
              </a:rPr>
              <a:t>550 	Remesas al Exterior por actividades parcialmente realizadas 		en el País </a:t>
            </a:r>
          </a:p>
          <a:p>
            <a:pPr>
              <a:lnSpc>
                <a:spcPct val="120000"/>
              </a:lnSpc>
              <a:tabLst>
                <a:tab pos="357188" algn="l"/>
                <a:tab pos="804863" algn="l"/>
              </a:tabLst>
              <a:defRPr/>
            </a:pPr>
            <a:r>
              <a:rPr lang="es-BO" dirty="0" smtClean="0">
                <a:solidFill>
                  <a:srgbClr val="0070C0"/>
                </a:solidFill>
                <a:latin typeface="Segoe UI" pitchFamily="34" charset="0"/>
                <a:cs typeface="Segoe UI" pitchFamily="34" charset="0"/>
              </a:rPr>
              <a:t>560 	Exenciones El Alto</a:t>
            </a:r>
          </a:p>
          <a:p>
            <a:pPr>
              <a:lnSpc>
                <a:spcPct val="120000"/>
              </a:lnSpc>
              <a:tabLst>
                <a:tab pos="357188" algn="l"/>
                <a:tab pos="804863" algn="l"/>
              </a:tabLst>
              <a:defRPr/>
            </a:pPr>
            <a:r>
              <a:rPr lang="es-BO" dirty="0" smtClean="0">
                <a:solidFill>
                  <a:srgbClr val="0070C0"/>
                </a:solidFill>
                <a:latin typeface="Segoe UI" pitchFamily="34" charset="0"/>
                <a:cs typeface="Segoe UI" pitchFamily="34" charset="0"/>
              </a:rPr>
              <a:t>570	Retenciones</a:t>
            </a: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2786063" y="1000125"/>
            <a:ext cx="3929062" cy="70802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36" tIns="45718" rIns="91436" bIns="45718">
            <a:spAutoFit/>
          </a:bodyPr>
          <a:lstStyle/>
          <a:p>
            <a:pPr algn="ctr">
              <a:defRPr/>
            </a:pPr>
            <a:r>
              <a:rPr lang="es-ES" sz="4000" b="1" dirty="0">
                <a:solidFill>
                  <a:srgbClr val="002060"/>
                </a:solidFill>
                <a:latin typeface="Tw Cen MT" pitchFamily="34" charset="0"/>
              </a:rPr>
              <a:t>FORMULARIOS</a:t>
            </a:r>
          </a:p>
        </p:txBody>
      </p:sp>
      <p:sp>
        <p:nvSpPr>
          <p:cNvPr id="6" name="5 Marcador de texto"/>
          <p:cNvSpPr>
            <a:spLocks noGrp="1"/>
          </p:cNvSpPr>
          <p:nvPr>
            <p:ph type="body" sz="half" idx="1"/>
          </p:nvPr>
        </p:nvSpPr>
        <p:spPr>
          <a:xfrm>
            <a:off x="1000125" y="1571625"/>
            <a:ext cx="7286625" cy="474027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  <a:tabLst>
                <a:tab pos="357188" algn="l"/>
                <a:tab pos="804863" algn="l"/>
              </a:tabLst>
              <a:defRPr/>
            </a:pPr>
            <a:r>
              <a:rPr lang="es-BO" dirty="0" smtClean="0">
                <a:solidFill>
                  <a:srgbClr val="0070C0"/>
                </a:solidFill>
                <a:latin typeface="Segoe UI" pitchFamily="34" charset="0"/>
                <a:cs typeface="Segoe UI" pitchFamily="34" charset="0"/>
              </a:rPr>
              <a:t>580	Sector Minero</a:t>
            </a:r>
          </a:p>
          <a:p>
            <a:pPr>
              <a:lnSpc>
                <a:spcPct val="120000"/>
              </a:lnSpc>
              <a:tabLst>
                <a:tab pos="357188" algn="l"/>
                <a:tab pos="804863" algn="l"/>
              </a:tabLst>
              <a:defRPr/>
            </a:pPr>
            <a:r>
              <a:rPr lang="es-BO" dirty="0" smtClean="0">
                <a:solidFill>
                  <a:srgbClr val="0070C0"/>
                </a:solidFill>
                <a:latin typeface="Segoe UI" pitchFamily="34" charset="0"/>
                <a:cs typeface="Segoe UI" pitchFamily="34" charset="0"/>
              </a:rPr>
              <a:t>590	Sector pequeña minería </a:t>
            </a:r>
          </a:p>
          <a:p>
            <a:pPr>
              <a:lnSpc>
                <a:spcPct val="120000"/>
              </a:lnSpc>
              <a:tabLst>
                <a:tab pos="357188" algn="l"/>
                <a:tab pos="804863" algn="l"/>
              </a:tabLst>
              <a:defRPr/>
            </a:pPr>
            <a:r>
              <a:rPr lang="es-BO" dirty="0" smtClean="0">
                <a:solidFill>
                  <a:srgbClr val="0070C0"/>
                </a:solidFill>
                <a:latin typeface="Segoe UI" pitchFamily="34" charset="0"/>
                <a:cs typeface="Segoe UI" pitchFamily="34" charset="0"/>
              </a:rPr>
              <a:t>591	Remesas al Exterior según Convenios Internacionales</a:t>
            </a:r>
          </a:p>
          <a:p>
            <a:pPr>
              <a:lnSpc>
                <a:spcPct val="120000"/>
              </a:lnSpc>
              <a:tabLst>
                <a:tab pos="357188" algn="l"/>
                <a:tab pos="804863" algn="l"/>
              </a:tabLst>
              <a:defRPr/>
            </a:pPr>
            <a:r>
              <a:rPr lang="es-BO" dirty="0" smtClean="0">
                <a:solidFill>
                  <a:srgbClr val="0070C0"/>
                </a:solidFill>
                <a:latin typeface="Segoe UI" pitchFamily="34" charset="0"/>
                <a:cs typeface="Segoe UI" pitchFamily="34" charset="0"/>
              </a:rPr>
              <a:t>593	Consolidación anticipos al IUE-M</a:t>
            </a:r>
          </a:p>
          <a:p>
            <a:pPr>
              <a:lnSpc>
                <a:spcPct val="120000"/>
              </a:lnSpc>
              <a:tabLst>
                <a:tab pos="357188" algn="l"/>
                <a:tab pos="804863" algn="l"/>
              </a:tabLst>
              <a:defRPr/>
            </a:pPr>
            <a:r>
              <a:rPr lang="es-BO" dirty="0" smtClean="0">
                <a:solidFill>
                  <a:srgbClr val="0070C0"/>
                </a:solidFill>
                <a:latin typeface="Segoe UI" pitchFamily="34" charset="0"/>
                <a:cs typeface="Segoe UI" pitchFamily="34" charset="0"/>
              </a:rPr>
              <a:t>594	Retenciones de Anticipos a Proveedores (Empresas 			Mineras) y/o Pagos de Anticipos</a:t>
            </a:r>
          </a:p>
          <a:p>
            <a:pPr>
              <a:lnSpc>
                <a:spcPct val="120000"/>
              </a:lnSpc>
              <a:tabLst>
                <a:tab pos="357188" algn="l"/>
                <a:tab pos="804863" algn="l"/>
              </a:tabLst>
              <a:defRPr/>
            </a:pPr>
            <a:r>
              <a:rPr lang="es-BO" dirty="0" smtClean="0">
                <a:solidFill>
                  <a:srgbClr val="0070C0"/>
                </a:solidFill>
                <a:latin typeface="Segoe UI" pitchFamily="34" charset="0"/>
                <a:cs typeface="Segoe UI" pitchFamily="34" charset="0"/>
              </a:rPr>
              <a:t>595	Alícuota adicional a las utilidades extraordinarias por 			actividades extractivas de recursos naturales no 			renovables</a:t>
            </a:r>
          </a:p>
          <a:p>
            <a:pPr>
              <a:lnSpc>
                <a:spcPct val="120000"/>
              </a:lnSpc>
              <a:tabLst>
                <a:tab pos="357188" algn="l"/>
                <a:tab pos="804863" algn="l"/>
              </a:tabLst>
              <a:defRPr/>
            </a:pPr>
            <a:r>
              <a:rPr lang="es-BO" dirty="0" smtClean="0">
                <a:solidFill>
                  <a:srgbClr val="0070C0"/>
                </a:solidFill>
                <a:latin typeface="Segoe UI" pitchFamily="34" charset="0"/>
                <a:cs typeface="Segoe UI" pitchFamily="34" charset="0"/>
              </a:rPr>
              <a:t>605 Presentación de Estados financieros o Memoria Anual</a:t>
            </a:r>
          </a:p>
          <a:p>
            <a:pPr>
              <a:lnSpc>
                <a:spcPct val="120000"/>
              </a:lnSpc>
              <a:tabLst>
                <a:tab pos="357188" algn="l"/>
                <a:tab pos="804863" algn="l"/>
              </a:tabLst>
              <a:defRPr/>
            </a:pPr>
            <a:r>
              <a:rPr lang="es-BO" dirty="0" smtClean="0">
                <a:solidFill>
                  <a:srgbClr val="0070C0"/>
                </a:solidFill>
                <a:latin typeface="Segoe UI" pitchFamily="34" charset="0"/>
                <a:cs typeface="Segoe UI" pitchFamily="34" charset="0"/>
              </a:rPr>
              <a:t>3050 Pagos por retenciones a beneficiarios del exterior.</a:t>
            </a: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2722" name="Rectangle 2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500063" y="1643063"/>
            <a:ext cx="3929062" cy="4378325"/>
          </a:xfr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0479" tIns="44445" rIns="90479" bIns="44445" numCol="1" anchor="t" anchorCtr="0" compatLnSpc="1">
            <a:prstTxWarp prst="textNoShape">
              <a:avLst/>
            </a:prstTxWarp>
            <a:noAutofit/>
          </a:bodyPr>
          <a:lstStyle/>
          <a:p>
            <a:pPr marL="381993" indent="-381993" algn="just" defTabSz="850106">
              <a:lnSpc>
                <a:spcPct val="115000"/>
              </a:lnSpc>
              <a:spcBef>
                <a:spcPct val="70000"/>
              </a:spcBef>
              <a:buFontTx/>
              <a:buNone/>
              <a:defRPr/>
            </a:pPr>
            <a:r>
              <a:rPr lang="es-ES_tradnl" sz="1600" dirty="0" smtClean="0">
                <a:solidFill>
                  <a:srgbClr val="0070C0"/>
                </a:solidFill>
                <a:latin typeface="Segoe UI" pitchFamily="34" charset="0"/>
                <a:cs typeface="Segoe UI" pitchFamily="34" charset="0"/>
              </a:rPr>
              <a:t>	EXISTE LA OBLIGACIÓN DE PRESENTAR DD.JJ. (FORM. 500 ó EL QUE CORRESPONDA), INCLUSO CUANDO EL CONTRIBUYENTE:</a:t>
            </a:r>
          </a:p>
          <a:p>
            <a:pPr marL="381993" indent="-381993" algn="just" defTabSz="850106">
              <a:lnSpc>
                <a:spcPct val="115000"/>
              </a:lnSpc>
              <a:spcBef>
                <a:spcPct val="70000"/>
              </a:spcBef>
              <a:buFontTx/>
              <a:buNone/>
              <a:defRPr/>
            </a:pPr>
            <a:r>
              <a:rPr lang="es-ES_tradnl" sz="1600" dirty="0" smtClean="0">
                <a:solidFill>
                  <a:srgbClr val="0070C0"/>
                </a:solidFill>
                <a:latin typeface="Segoe UI" pitchFamily="34" charset="0"/>
                <a:cs typeface="Segoe UI" pitchFamily="34" charset="0"/>
              </a:rPr>
              <a:t> 		A) TENGA PERDIDA</a:t>
            </a:r>
          </a:p>
          <a:p>
            <a:pPr marL="381993" indent="-381993" algn="just" defTabSz="850106">
              <a:lnSpc>
                <a:spcPct val="115000"/>
              </a:lnSpc>
              <a:spcBef>
                <a:spcPct val="70000"/>
              </a:spcBef>
              <a:buFontTx/>
              <a:buNone/>
              <a:defRPr/>
            </a:pPr>
            <a:r>
              <a:rPr lang="es-ES_tradnl" sz="1600" dirty="0" smtClean="0">
                <a:solidFill>
                  <a:srgbClr val="0070C0"/>
                </a:solidFill>
                <a:latin typeface="Segoe UI" pitchFamily="34" charset="0"/>
                <a:cs typeface="Segoe UI" pitchFamily="34" charset="0"/>
              </a:rPr>
              <a:t>		B) NO TENGA MOVIMIENTO</a:t>
            </a:r>
          </a:p>
          <a:p>
            <a:pPr marL="381993" indent="-381993" algn="just" defTabSz="850106">
              <a:lnSpc>
                <a:spcPct val="115000"/>
              </a:lnSpc>
              <a:spcBef>
                <a:spcPct val="70000"/>
              </a:spcBef>
              <a:buFontTx/>
              <a:buNone/>
              <a:defRPr/>
            </a:pPr>
            <a:r>
              <a:rPr lang="es-ES_tradnl" sz="1600" dirty="0" smtClean="0">
                <a:solidFill>
                  <a:srgbClr val="0070C0"/>
                </a:solidFill>
                <a:latin typeface="Segoe UI" pitchFamily="34" charset="0"/>
                <a:cs typeface="Segoe UI" pitchFamily="34" charset="0"/>
              </a:rPr>
              <a:t>		C) ESTE EXENTO DEL IUE</a:t>
            </a:r>
          </a:p>
          <a:p>
            <a:pPr marL="381993" indent="-381993" algn="just" defTabSz="850106">
              <a:lnSpc>
                <a:spcPct val="115000"/>
              </a:lnSpc>
              <a:spcBef>
                <a:spcPct val="70000"/>
              </a:spcBef>
              <a:buFontTx/>
              <a:buNone/>
              <a:defRPr/>
            </a:pPr>
            <a:endParaRPr lang="es-ES_tradnl" sz="1600" dirty="0" smtClean="0">
              <a:solidFill>
                <a:srgbClr val="0070C0"/>
              </a:solidFill>
              <a:latin typeface="Segoe UI" pitchFamily="34" charset="0"/>
              <a:cs typeface="Segoe UI" pitchFamily="34" charset="0"/>
            </a:endParaRPr>
          </a:p>
          <a:p>
            <a:pPr marL="381993" indent="-381993" algn="just" defTabSz="850106">
              <a:lnSpc>
                <a:spcPct val="115000"/>
              </a:lnSpc>
              <a:spcBef>
                <a:spcPct val="70000"/>
              </a:spcBef>
              <a:buFontTx/>
              <a:buNone/>
              <a:defRPr/>
            </a:pPr>
            <a:r>
              <a:rPr lang="es-ES_tradnl" sz="1600" i="1" dirty="0" smtClean="0">
                <a:solidFill>
                  <a:srgbClr val="0070C0"/>
                </a:solidFill>
                <a:latin typeface="Segoe UI" pitchFamily="34" charset="0"/>
                <a:cs typeface="Segoe UI" pitchFamily="34" charset="0"/>
              </a:rPr>
              <a:t>	NOTA: INSTITUCIONES DEL SECTOR PÚBLICO NO DEBEN FORMALIZAR LA EXENCIÓN NI PRESENTAR LAS DD.JJ.</a:t>
            </a:r>
          </a:p>
          <a:p>
            <a:pPr marL="381993" indent="-381993" algn="just" defTabSz="850106">
              <a:lnSpc>
                <a:spcPct val="115000"/>
              </a:lnSpc>
              <a:spcBef>
                <a:spcPct val="70000"/>
              </a:spcBef>
              <a:buFontTx/>
              <a:buNone/>
              <a:defRPr/>
            </a:pPr>
            <a:r>
              <a:rPr lang="es-ES_tradnl" sz="1600" i="1" dirty="0" smtClean="0">
                <a:solidFill>
                  <a:srgbClr val="0070C0"/>
                </a:solidFill>
                <a:latin typeface="Segoe UI" pitchFamily="34" charset="0"/>
                <a:cs typeface="Segoe UI" pitchFamily="34" charset="0"/>
              </a:rPr>
              <a:t>	</a:t>
            </a:r>
          </a:p>
          <a:p>
            <a:pPr marL="381993" indent="-381993" algn="just" defTabSz="850106">
              <a:lnSpc>
                <a:spcPct val="115000"/>
              </a:lnSpc>
              <a:spcBef>
                <a:spcPct val="70000"/>
              </a:spcBef>
              <a:buFontTx/>
              <a:buNone/>
              <a:defRPr/>
            </a:pPr>
            <a:r>
              <a:rPr lang="es-ES_tradnl" sz="1600" dirty="0" smtClean="0">
                <a:solidFill>
                  <a:srgbClr val="0070C0"/>
                </a:solidFill>
                <a:latin typeface="Segoe UI" pitchFamily="34" charset="0"/>
                <a:cs typeface="Segoe UI" pitchFamily="34" charset="0"/>
              </a:rPr>
              <a:t>	</a:t>
            </a:r>
          </a:p>
        </p:txBody>
      </p:sp>
      <p:pic>
        <p:nvPicPr>
          <p:cNvPr id="51203" name="Picture 10" descr="03_5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0" y="928688"/>
            <a:ext cx="3000375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04" name="Picture 12" descr="605-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2938" y="2368550"/>
            <a:ext cx="2984500" cy="439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357188" y="935038"/>
            <a:ext cx="3929062" cy="70802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36" tIns="45718" rIns="91436" bIns="45718">
            <a:spAutoFit/>
          </a:bodyPr>
          <a:lstStyle/>
          <a:p>
            <a:pPr algn="ctr">
              <a:defRPr/>
            </a:pPr>
            <a:r>
              <a:rPr lang="es-ES" sz="4000" b="1" dirty="0">
                <a:solidFill>
                  <a:srgbClr val="002060"/>
                </a:solidFill>
                <a:latin typeface="Tw Cen MT" pitchFamily="34" charset="0"/>
              </a:rPr>
              <a:t>FORMULARIOS</a:t>
            </a: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1 Título"/>
          <p:cNvSpPr>
            <a:spLocks noGrp="1"/>
          </p:cNvSpPr>
          <p:nvPr>
            <p:ph type="title"/>
          </p:nvPr>
        </p:nvSpPr>
        <p:spPr bwMode="auto">
          <a:xfrm>
            <a:off x="1857375" y="2143125"/>
            <a:ext cx="5143500" cy="2214563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s-ES" sz="5400" b="1" smtClean="0">
                <a:solidFill>
                  <a:srgbClr val="002060"/>
                </a:solidFill>
                <a:latin typeface="Tw Cen MT" pitchFamily="34" charset="0"/>
              </a:rPr>
              <a:t>GRACIAS POR SU ATENCIÓN</a:t>
            </a: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relight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ersonalizado 1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Firelight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50000"/>
              </a:schemeClr>
            </a:gs>
            <a:gs pos="100000">
              <a:schemeClr val="phClr">
                <a:tint val="100000"/>
                <a:shade val="80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path path="circle">
            <a:fillToRect l="25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sng" algn="ctr">
          <a:solidFill>
            <a:schemeClr val="phClr">
              <a:shade val="95000"/>
              <a:alpha val="90000"/>
            </a:schemeClr>
          </a:solidFill>
          <a:prstDash val="solid"/>
        </a:ln>
        <a:ln w="76200" cap="flat" cmpd="sng" algn="ctr">
          <a:solidFill>
            <a:schemeClr val="phClr">
              <a:shade val="95000"/>
              <a:alpha val="50000"/>
            </a:schemeClr>
          </a:solidFill>
          <a:prstDash val="solid"/>
        </a:ln>
      </a:lnStyleLst>
      <a:effectStyleLst>
        <a:effectStyle>
          <a:effectLst>
            <a:innerShdw blurRad="63500">
              <a:srgbClr val="000000">
                <a:alpha val="60000"/>
              </a:srgbClr>
            </a:innerShdw>
          </a:effectLst>
        </a:effectStyle>
        <a:effectStyle>
          <a:effectLst>
            <a:innerShdw blurRad="63500">
              <a:srgbClr val="000000">
                <a:alpha val="50000"/>
              </a:srgbClr>
            </a:innerShdw>
            <a:outerShdw blurRad="76200" dist="38100" sx="101000" sy="101000" rotWithShape="0">
              <a:srgbClr val="000000">
                <a:alpha val="60000"/>
              </a:srgbClr>
            </a:outerShdw>
          </a:effectLst>
        </a:effectStyle>
        <a:effectStyle>
          <a:effectLst>
            <a:innerShdw blurRad="63500">
              <a:srgbClr val="000000">
                <a:alpha val="50000"/>
              </a:srgb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4200000"/>
            </a:lightRig>
          </a:scene3d>
          <a:sp3d prstMaterial="softmetal">
            <a:bevelT w="63500" h="254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accent1">
                <a:shade val="45000"/>
                <a:satMod val="125000"/>
              </a:schemeClr>
            </a:gs>
            <a:gs pos="100000">
              <a:schemeClr val="phClr">
                <a:shade val="55000"/>
                <a:satMod val="125000"/>
              </a:schemeClr>
            </a:gs>
          </a:gsLst>
          <a:lin ang="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Theme_Firelight_theme</Template>
  <TotalTime>6766</TotalTime>
  <Words>242</Words>
  <Application>Microsoft Office PowerPoint</Application>
  <PresentationFormat>On-screen Show (4:3)</PresentationFormat>
  <Paragraphs>95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Firelight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GRACIAS POR SU ATENCIÓN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5750</dc:creator>
  <cp:lastModifiedBy>5750</cp:lastModifiedBy>
  <cp:revision>10</cp:revision>
  <dcterms:modified xsi:type="dcterms:W3CDTF">2013-11-09T01:02:33Z</dcterms:modified>
</cp:coreProperties>
</file>