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27"/>
  </p:notesMasterIdLst>
  <p:sldIdLst>
    <p:sldId id="446" r:id="rId2"/>
    <p:sldId id="44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71" r:id="rId15"/>
    <p:sldId id="472" r:id="rId16"/>
    <p:sldId id="473" r:id="rId17"/>
    <p:sldId id="459" r:id="rId18"/>
    <p:sldId id="460" r:id="rId19"/>
    <p:sldId id="470" r:id="rId20"/>
    <p:sldId id="461" r:id="rId21"/>
    <p:sldId id="463" r:id="rId22"/>
    <p:sldId id="464" r:id="rId23"/>
    <p:sldId id="465" r:id="rId24"/>
    <p:sldId id="466" r:id="rId25"/>
    <p:sldId id="467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5828"/>
    <a:srgbClr val="00C85A"/>
    <a:srgbClr val="000066"/>
    <a:srgbClr val="002060"/>
    <a:srgbClr val="00E266"/>
    <a:srgbClr val="00FA71"/>
    <a:srgbClr val="00B853"/>
    <a:srgbClr val="0074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7" autoAdjust="0"/>
  </p:normalViewPr>
  <p:slideViewPr>
    <p:cSldViewPr>
      <p:cViewPr>
        <p:scale>
          <a:sx n="52" d="100"/>
          <a:sy n="52" d="100"/>
        </p:scale>
        <p:origin x="-1890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CB5FC1-0351-49CE-9C88-3C96C977D997}" type="datetimeFigureOut">
              <a:rPr lang="es-AR"/>
              <a:pPr>
                <a:defRPr/>
              </a:pPr>
              <a:t>09/10/2013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1B6837-E452-4026-AFCF-3380AE65A385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FF097-8A56-49F4-B7A5-99ECD2C8329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E3078-8E56-4E7E-871B-BC2E9EB6C54B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B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0213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224A502-62EA-478F-BDD4-0CC71281BB62}" type="slidenum">
              <a:rPr lang="es-ES_tradnl"/>
              <a:pPr>
                <a:defRPr/>
              </a:pPr>
              <a:t>13</a:t>
            </a:fld>
            <a:endParaRPr lang="es-ES_tradnl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279" tIns="44347" rIns="90279" bIns="44347" numCol="1" anchor="t" anchorCtr="0" compatLnSpc="1">
            <a:prstTxWarp prst="textNoShape">
              <a:avLst/>
            </a:prstTxWarp>
          </a:bodyPr>
          <a:lstStyle/>
          <a:p>
            <a:pPr defTabSz="747713"/>
            <a:endParaRPr lang="es-BO" smtClean="0">
              <a:latin typeface="Times New Roman" pitchFamily="18" charset="0"/>
            </a:endParaRPr>
          </a:p>
        </p:txBody>
      </p:sp>
      <p:sp>
        <p:nvSpPr>
          <p:cNvPr id="634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0213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799A183-CD8D-4137-879F-08927C86C6E4}" type="slidenum">
              <a:rPr lang="es-ES_tradnl"/>
              <a:pPr>
                <a:defRPr/>
              </a:pPr>
              <a:t>19</a:t>
            </a:fld>
            <a:endParaRPr lang="es-ES_tradnl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47713"/>
            <a:endParaRPr lang="es-BO" smtClean="0">
              <a:latin typeface="Times New Roman" pitchFamily="18" charset="0"/>
            </a:endParaRPr>
          </a:p>
        </p:txBody>
      </p:sp>
      <p:sp>
        <p:nvSpPr>
          <p:cNvPr id="645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0213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0845148-7C4D-4D70-A824-C947D02D6D36}" type="slidenum">
              <a:rPr lang="es-ES_tradnl"/>
              <a:pPr>
                <a:defRPr/>
              </a:pPr>
              <a:t>20</a:t>
            </a:fld>
            <a:endParaRPr lang="es-ES_tradnl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47713"/>
            <a:endParaRPr lang="es-BO" smtClean="0">
              <a:latin typeface="Times New Roman" pitchFamily="18" charset="0"/>
            </a:endParaRPr>
          </a:p>
        </p:txBody>
      </p:sp>
      <p:sp>
        <p:nvSpPr>
          <p:cNvPr id="655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0213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9CD30EE-7335-4283-A275-04B22B16CC56}" type="slidenum">
              <a:rPr lang="es-ES_tradnl"/>
              <a:pPr>
                <a:defRPr/>
              </a:pPr>
              <a:t>21</a:t>
            </a:fld>
            <a:endParaRPr lang="es-ES_tradnl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47713"/>
            <a:endParaRPr lang="es-BO" smtClean="0">
              <a:latin typeface="Times New Roman" pitchFamily="18" charset="0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AB843B7-9465-4879-A8BE-B3E2107ABC23}" type="datetimeFigureOut">
              <a:rPr lang="es-ES"/>
              <a:pPr>
                <a:defRPr/>
              </a:pPr>
              <a:t>09/10/2013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CD54C13-6260-4468-8107-BAEEC26979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7528-EE06-48AE-9DA5-9A78993A4CBC}" type="datetimeFigureOut">
              <a:rPr lang="es-ES"/>
              <a:pPr>
                <a:defRPr/>
              </a:pPr>
              <a:t>09/10/2013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C50B-B722-4E59-911B-01CDEC8766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06D7-F724-428D-8156-002449FF2CA9}" type="datetimeFigureOut">
              <a:rPr lang="es-ES"/>
              <a:pPr>
                <a:defRPr/>
              </a:pPr>
              <a:t>09/10/2013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4F71-B865-40BD-8403-4341D32CB3B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6" tIns="45714" rIns="91426" bIns="45714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26" tIns="45714" rIns="91426" bIns="45714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426" tIns="45714" rIns="91426" bIns="45714"/>
          <a:lstStyle/>
          <a:p>
            <a:pPr lvl="0"/>
            <a:endParaRPr lang="es-E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7E5E9-E3AF-4D64-8E04-CFF351D4F411}" type="datetimeFigureOut">
              <a:rPr lang="es-ES"/>
              <a:pPr>
                <a:defRPr/>
              </a:pPr>
              <a:t>09/10/2013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CB83-09B7-4539-A352-8FD98C6E28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37C6-1CEF-4986-98F1-0C4774E8C095}" type="datetimeFigureOut">
              <a:rPr lang="es-ES"/>
              <a:pPr>
                <a:defRPr/>
              </a:pPr>
              <a:t>09/10/2013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2D51-17AA-438F-BF0C-B8283945E5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ABF8-DD11-45AF-83DC-BA33A3676215}" type="datetimeFigureOut">
              <a:rPr lang="es-ES"/>
              <a:pPr>
                <a:defRPr/>
              </a:pPr>
              <a:t>09/10/2013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B2E1-6E4F-4518-90EC-5D3C421009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011C-DA66-423E-B1FB-D503013F65E2}" type="datetimeFigureOut">
              <a:rPr lang="es-ES"/>
              <a:pPr>
                <a:defRPr/>
              </a:pPr>
              <a:t>09/10/2013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BD9C-1831-4CCF-BDA3-1BD4C0E151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E75D-4946-4275-9363-B1AF18DF61E4}" type="datetimeFigureOut">
              <a:rPr lang="es-ES"/>
              <a:pPr>
                <a:defRPr/>
              </a:pPr>
              <a:t>09/10/2013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8DE1-ECD9-465F-8D85-98DC8EC137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6A57-8B82-4ECC-9F31-4A9A4B1D998D}" type="datetimeFigureOut">
              <a:rPr lang="es-ES"/>
              <a:pPr>
                <a:defRPr/>
              </a:pPr>
              <a:t>09/10/2013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5D1B-E126-4B31-9E04-50DB63D930E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05E4-625E-452E-85E2-CE633DAE9AE8}" type="datetimeFigureOut">
              <a:rPr lang="es-ES"/>
              <a:pPr>
                <a:defRPr/>
              </a:pPr>
              <a:t>09/10/2013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FF40-DA42-447F-BA12-20977D09DD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5107-77C8-41C4-9F00-7071E3B0D9C3}" type="datetimeFigureOut">
              <a:rPr lang="es-ES"/>
              <a:pPr>
                <a:defRPr/>
              </a:pPr>
              <a:t>09/10/2013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40E1-936D-48BF-8936-F3EA9C0567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relight content.png"/>
          <p:cNvPicPr>
            <a:picLocks noChangeAspect="1"/>
          </p:cNvPicPr>
          <p:nvPr/>
        </p:nvPicPr>
        <p:blipFill>
          <a:blip r:embed="rId15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3741ECDD-0656-4545-8F92-CFB4B4ABBEC7}" type="datetimeFigureOut">
              <a:rPr lang="es-ES"/>
              <a:pPr>
                <a:defRPr/>
              </a:pPr>
              <a:t>09/10/2013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5F266439-2EC6-47B8-811F-69E8DDD15D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49" r:id="rId2"/>
    <p:sldLayoutId id="2147484257" r:id="rId3"/>
    <p:sldLayoutId id="2147484250" r:id="rId4"/>
    <p:sldLayoutId id="2147484251" r:id="rId5"/>
    <p:sldLayoutId id="2147484252" r:id="rId6"/>
    <p:sldLayoutId id="2147484253" r:id="rId7"/>
    <p:sldLayoutId id="2147484258" r:id="rId8"/>
    <p:sldLayoutId id="2147484259" r:id="rId9"/>
    <p:sldLayoutId id="2147484254" r:id="rId10"/>
    <p:sldLayoutId id="2147484255" r:id="rId11"/>
    <p:sldLayoutId id="2147484260" r:id="rId12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6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7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7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1 CuadroTexto"/>
          <p:cNvSpPr txBox="1">
            <a:spLocks noChangeArrowheads="1"/>
          </p:cNvSpPr>
          <p:nvPr/>
        </p:nvSpPr>
        <p:spPr bwMode="auto">
          <a:xfrm>
            <a:off x="928688" y="1357313"/>
            <a:ext cx="7715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BO" sz="4000" dirty="0">
              <a:solidFill>
                <a:schemeClr val="accent1">
                  <a:lumMod val="50000"/>
                </a:schemeClr>
              </a:solidFill>
              <a:latin typeface="Tw Cen MT" pitchFamily="34" charset="0"/>
            </a:endParaRPr>
          </a:p>
          <a:p>
            <a:pPr algn="ctr">
              <a:defRPr/>
            </a:pPr>
            <a:r>
              <a:rPr lang="es-BO" sz="4000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IMPUESTO </a:t>
            </a:r>
          </a:p>
          <a:p>
            <a:pPr algn="ctr">
              <a:defRPr/>
            </a:pPr>
            <a:r>
              <a:rPr lang="es-BO" sz="4000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SOBRE </a:t>
            </a:r>
          </a:p>
          <a:p>
            <a:pPr algn="ctr">
              <a:defRPr/>
            </a:pPr>
            <a:r>
              <a:rPr lang="es-BO" sz="4000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LAS UTILIDADES </a:t>
            </a:r>
          </a:p>
          <a:p>
            <a:pPr algn="ctr">
              <a:defRPr/>
            </a:pPr>
            <a:r>
              <a:rPr lang="es-BO" sz="4000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DE LAS EMPRESAS</a:t>
            </a:r>
          </a:p>
          <a:p>
            <a:pPr algn="ctr">
              <a:defRPr/>
            </a:pPr>
            <a:r>
              <a:rPr lang="es-BO" sz="4000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I.U.E.</a:t>
            </a:r>
          </a:p>
          <a:p>
            <a:pPr algn="ctr">
              <a:defRPr/>
            </a:pPr>
            <a:endParaRPr lang="es-BO" sz="4000" dirty="0">
              <a:solidFill>
                <a:srgbClr val="000066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ChangeArrowheads="1"/>
          </p:cNvSpPr>
          <p:nvPr/>
        </p:nvSpPr>
        <p:spPr bwMode="auto">
          <a:xfrm>
            <a:off x="1879600" y="1928813"/>
            <a:ext cx="5500688" cy="644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>
              <a:defRPr/>
            </a:pPr>
            <a:r>
              <a:rPr lang="es-ES_tradnl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A) BALANCE GENERAL</a:t>
            </a:r>
            <a:endParaRPr lang="en-US" sz="16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18883" name="Rectangle 3"/>
          <p:cNvSpPr>
            <a:spLocks noChangeArrowheads="1"/>
          </p:cNvSpPr>
          <p:nvPr/>
        </p:nvSpPr>
        <p:spPr bwMode="auto">
          <a:xfrm>
            <a:off x="1879600" y="3643313"/>
            <a:ext cx="5502275" cy="644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>
              <a:defRPr/>
            </a:pPr>
            <a:r>
              <a:rPr lang="es-ES_tradnl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C) ESTADOS DE RESULTADOS ACUMULADOS –</a:t>
            </a:r>
          </a:p>
          <a:p>
            <a:pPr>
              <a:defRPr/>
            </a:pPr>
            <a:r>
              <a:rPr lang="es-ES_tradnl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	ESTADO DE EVOLUCIÓN DEL PATRIMONIO</a:t>
            </a:r>
          </a:p>
        </p:txBody>
      </p:sp>
      <p:sp>
        <p:nvSpPr>
          <p:cNvPr id="1018884" name="Rectangle 4"/>
          <p:cNvSpPr>
            <a:spLocks noChangeArrowheads="1"/>
          </p:cNvSpPr>
          <p:nvPr/>
        </p:nvSpPr>
        <p:spPr bwMode="auto">
          <a:xfrm>
            <a:off x="1879600" y="4500563"/>
            <a:ext cx="5503863" cy="644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>
              <a:spcBef>
                <a:spcPct val="20000"/>
              </a:spcBef>
              <a:defRPr/>
            </a:pPr>
            <a:endParaRPr lang="es-ES_tradnl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s-ES_tradnl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D) ESTADOS DE CAMBIOS DE LA SITUACIÓN FINANCIERA – </a:t>
            </a:r>
          </a:p>
          <a:p>
            <a:pPr>
              <a:spcBef>
                <a:spcPct val="20000"/>
              </a:spcBef>
              <a:defRPr/>
            </a:pPr>
            <a:r>
              <a:rPr lang="es-ES_tradnl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	ESTADO DE FLUJO DE EFECTIVO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18885" name="Rectangle 5"/>
          <p:cNvSpPr>
            <a:spLocks noChangeArrowheads="1"/>
          </p:cNvSpPr>
          <p:nvPr/>
        </p:nvSpPr>
        <p:spPr bwMode="auto">
          <a:xfrm>
            <a:off x="1879600" y="5357813"/>
            <a:ext cx="5500688" cy="642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>
              <a:defRPr/>
            </a:pPr>
            <a:r>
              <a:rPr lang="es-ES_tradnl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E) NOTAS A LOS ESTADOS FINANCIEROS</a:t>
            </a:r>
            <a:endParaRPr lang="en-US" sz="16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18886" name="Rectangle 6"/>
          <p:cNvSpPr>
            <a:spLocks noChangeArrowheads="1"/>
          </p:cNvSpPr>
          <p:nvPr/>
        </p:nvSpPr>
        <p:spPr bwMode="auto">
          <a:xfrm>
            <a:off x="1879600" y="2786063"/>
            <a:ext cx="5549900" cy="644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>
              <a:spcBef>
                <a:spcPct val="20000"/>
              </a:spcBef>
              <a:defRPr/>
            </a:pPr>
            <a:r>
              <a:rPr lang="es-ES_tradnl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B) ESTADO DE RESULTADOS - PÉRDIDAS Y GANANCIAS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14500" y="1077913"/>
            <a:ext cx="5857875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ESTADOS FINANCIEROS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AutoShape 2"/>
          <p:cNvSpPr>
            <a:spLocks noChangeArrowheads="1"/>
          </p:cNvSpPr>
          <p:nvPr/>
        </p:nvSpPr>
        <p:spPr bwMode="auto">
          <a:xfrm>
            <a:off x="4714875" y="1057275"/>
            <a:ext cx="3500438" cy="4794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lphaLcParenR"/>
              <a:defRPr/>
            </a:pPr>
            <a:endParaRPr lang="es-ES_tradnl" sz="1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lphaLcParenR"/>
              <a:defRPr/>
            </a:pPr>
            <a:r>
              <a:rPr lang="es-ES_tradnl" sz="1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DERECHOS</a:t>
            </a:r>
          </a:p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45155" name="AutoShape 3"/>
          <p:cNvSpPr>
            <a:spLocks noChangeArrowheads="1"/>
          </p:cNvSpPr>
          <p:nvPr/>
        </p:nvSpPr>
        <p:spPr bwMode="auto">
          <a:xfrm>
            <a:off x="4714875" y="1639888"/>
            <a:ext cx="3500438" cy="48101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indent="-393680" algn="just">
              <a:defRPr/>
            </a:pPr>
            <a:r>
              <a:rPr lang="es-ES_tradnl" sz="14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b) 	REMUNERACIONES AL FACTOR </a:t>
            </a:r>
          </a:p>
          <a:p>
            <a:pPr marL="393680" indent="-393680" algn="just">
              <a:defRPr/>
            </a:pPr>
            <a:r>
              <a:rPr lang="es-ES_tradnl" sz="14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	</a:t>
            </a:r>
            <a:r>
              <a:rPr lang="es-ES_tradnl" sz="1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TRABAJO</a:t>
            </a:r>
          </a:p>
        </p:txBody>
      </p:sp>
      <p:sp>
        <p:nvSpPr>
          <p:cNvPr id="945156" name="AutoShape 4"/>
          <p:cNvSpPr>
            <a:spLocks noChangeArrowheads="1"/>
          </p:cNvSpPr>
          <p:nvPr/>
        </p:nvSpPr>
        <p:spPr bwMode="auto">
          <a:xfrm>
            <a:off x="4714875" y="2222500"/>
            <a:ext cx="3500438" cy="48101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40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4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c) 	SERVICIOS</a:t>
            </a: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40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45157" name="AutoShape 5"/>
          <p:cNvSpPr>
            <a:spLocks noChangeArrowheads="1"/>
          </p:cNvSpPr>
          <p:nvPr/>
        </p:nvSpPr>
        <p:spPr bwMode="auto">
          <a:xfrm>
            <a:off x="4714875" y="2806700"/>
            <a:ext cx="3500438" cy="48101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4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d) 	SERVICIOS FINANCIEROS</a:t>
            </a:r>
          </a:p>
        </p:txBody>
      </p:sp>
      <p:sp>
        <p:nvSpPr>
          <p:cNvPr id="945158" name="AutoShape 6"/>
          <p:cNvSpPr>
            <a:spLocks noChangeArrowheads="1"/>
          </p:cNvSpPr>
          <p:nvPr/>
        </p:nvSpPr>
        <p:spPr bwMode="auto">
          <a:xfrm>
            <a:off x="4714875" y="3390900"/>
            <a:ext cx="3500438" cy="4794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4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e) 	TRIBUTOS</a:t>
            </a:r>
          </a:p>
        </p:txBody>
      </p:sp>
      <p:sp>
        <p:nvSpPr>
          <p:cNvPr id="945159" name="AutoShape 7"/>
          <p:cNvSpPr>
            <a:spLocks noChangeArrowheads="1"/>
          </p:cNvSpPr>
          <p:nvPr/>
        </p:nvSpPr>
        <p:spPr bwMode="auto">
          <a:xfrm>
            <a:off x="4714875" y="3973513"/>
            <a:ext cx="3500438" cy="47783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4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f) 	GASTOS OPERATIVOS</a:t>
            </a:r>
          </a:p>
        </p:txBody>
      </p:sp>
      <p:sp>
        <p:nvSpPr>
          <p:cNvPr id="945160" name="AutoShape 8"/>
          <p:cNvSpPr>
            <a:spLocks noChangeArrowheads="1"/>
          </p:cNvSpPr>
          <p:nvPr/>
        </p:nvSpPr>
        <p:spPr bwMode="auto">
          <a:xfrm>
            <a:off x="4714875" y="4556125"/>
            <a:ext cx="3500438" cy="4794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457177" indent="-457177" algn="just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lphaLcParenR" startAt="7"/>
              <a:defRPr/>
            </a:pPr>
            <a:r>
              <a:rPr lang="es-ES_tradnl" sz="14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DIFERENCIAS DE CAMBIO Y </a:t>
            </a:r>
          </a:p>
          <a:p>
            <a:pPr marL="457177" indent="-457177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4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MANTENIMIENTO DE VALOR</a:t>
            </a:r>
          </a:p>
        </p:txBody>
      </p:sp>
      <p:sp>
        <p:nvSpPr>
          <p:cNvPr id="945161" name="AutoShape 9"/>
          <p:cNvSpPr>
            <a:spLocks noChangeArrowheads="1"/>
          </p:cNvSpPr>
          <p:nvPr/>
        </p:nvSpPr>
        <p:spPr bwMode="auto">
          <a:xfrm>
            <a:off x="4714875" y="5140325"/>
            <a:ext cx="3500438" cy="48101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4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h) 	PREVISIONES, PROVISIONES Y OTROS GASTOS</a:t>
            </a:r>
          </a:p>
        </p:txBody>
      </p:sp>
      <p:sp>
        <p:nvSpPr>
          <p:cNvPr id="945162" name="AutoShape 10"/>
          <p:cNvSpPr>
            <a:spLocks noChangeArrowheads="1"/>
          </p:cNvSpPr>
          <p:nvPr/>
        </p:nvSpPr>
        <p:spPr bwMode="auto">
          <a:xfrm>
            <a:off x="4714875" y="5722938"/>
            <a:ext cx="3500438" cy="48101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433367" indent="-433367" algn="just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romanLcParenR"/>
              <a:defRPr/>
            </a:pPr>
            <a:r>
              <a:rPr lang="es-ES_tradnl" sz="14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DEPRECIACIONES Y </a:t>
            </a:r>
          </a:p>
          <a:p>
            <a:pPr marL="433367" indent="-433367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4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	AMORTIZACIONES</a:t>
            </a:r>
          </a:p>
        </p:txBody>
      </p:sp>
      <p:sp>
        <p:nvSpPr>
          <p:cNvPr id="945163" name="AutoShape 11"/>
          <p:cNvSpPr>
            <a:spLocks noChangeArrowheads="1"/>
          </p:cNvSpPr>
          <p:nvPr/>
        </p:nvSpPr>
        <p:spPr bwMode="auto">
          <a:xfrm>
            <a:off x="4714875" y="6307138"/>
            <a:ext cx="3500438" cy="4794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433367" indent="-433367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4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j)	PERDIDAS DE CAPITAL</a:t>
            </a:r>
          </a:p>
        </p:txBody>
      </p:sp>
      <p:grpSp>
        <p:nvGrpSpPr>
          <p:cNvPr id="40972" name="Group 46"/>
          <p:cNvGrpSpPr>
            <a:grpSpLocks/>
          </p:cNvGrpSpPr>
          <p:nvPr/>
        </p:nvGrpSpPr>
        <p:grpSpPr bwMode="auto">
          <a:xfrm>
            <a:off x="1571625" y="1220788"/>
            <a:ext cx="2968625" cy="5280025"/>
            <a:chOff x="-394" y="1066"/>
            <a:chExt cx="1791" cy="3696"/>
          </a:xfrm>
        </p:grpSpPr>
        <p:sp>
          <p:nvSpPr>
            <p:cNvPr id="945199" name="AutoShape 47"/>
            <p:cNvSpPr>
              <a:spLocks noChangeArrowheads="1"/>
            </p:cNvSpPr>
            <p:nvPr/>
          </p:nvSpPr>
          <p:spPr bwMode="auto">
            <a:xfrm>
              <a:off x="-394" y="2666"/>
              <a:ext cx="1463" cy="672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6" tIns="45718" rIns="91436" bIns="45718" anchor="ctr"/>
            <a:lstStyle/>
            <a:p>
              <a:pPr algn="ctr">
                <a:defRPr/>
              </a:pPr>
              <a:r>
                <a:rPr lang="es-ES_tradnl" sz="2000" b="1" dirty="0">
                  <a:solidFill>
                    <a:srgbClr val="002060"/>
                  </a:solidFill>
                  <a:latin typeface="Segoe UI" pitchFamily="34" charset="0"/>
                  <a:cs typeface="Segoe UI" pitchFamily="34" charset="0"/>
                </a:rPr>
                <a:t>CONCEPTOS</a:t>
              </a:r>
            </a:p>
            <a:p>
              <a:pPr algn="ctr">
                <a:defRPr/>
              </a:pPr>
              <a:r>
                <a:rPr lang="es-ES_tradnl" sz="2000" b="1" dirty="0">
                  <a:solidFill>
                    <a:srgbClr val="002060"/>
                  </a:solidFill>
                  <a:latin typeface="Segoe UI" pitchFamily="34" charset="0"/>
                  <a:cs typeface="Segoe UI" pitchFamily="34" charset="0"/>
                </a:rPr>
                <a:t>DEDUCIBLES</a:t>
              </a:r>
            </a:p>
          </p:txBody>
        </p:sp>
        <p:sp>
          <p:nvSpPr>
            <p:cNvPr id="19476" name="AutoShape 48"/>
            <p:cNvSpPr>
              <a:spLocks/>
            </p:cNvSpPr>
            <p:nvPr/>
          </p:nvSpPr>
          <p:spPr bwMode="auto">
            <a:xfrm>
              <a:off x="1157" y="1066"/>
              <a:ext cx="240" cy="3696"/>
            </a:xfrm>
            <a:prstGeom prst="leftBrace">
              <a:avLst>
                <a:gd name="adj1" fmla="val 128333"/>
                <a:gd name="adj2" fmla="val 49782"/>
              </a:avLst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s-BO" sz="1600"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14313" y="928688"/>
            <a:ext cx="4071937" cy="19383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DETERMINACIÓN DE LA </a:t>
            </a:r>
          </a:p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UTILIDAD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643188" y="3857625"/>
            <a:ext cx="338455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  <a:cs typeface="Times New Roman" pitchFamily="18" charset="0"/>
              </a:rPr>
              <a:t>REGLA GENERAL </a:t>
            </a:r>
            <a:endParaRPr lang="es-E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714500" y="2786063"/>
            <a:ext cx="5857875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90500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0070C0"/>
                </a:solidFill>
                <a:latin typeface="Tw Cen MT" pitchFamily="34" charset="0"/>
                <a:cs typeface="Times New Roman" pitchFamily="18" charset="0"/>
              </a:rPr>
              <a:t>GASTOS NECESARIOS PARA LA OBTENCIÓN DE LA UTILIDAD GRAVADA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714625" y="2000250"/>
            <a:ext cx="3381375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  <a:cs typeface="Times New Roman" pitchFamily="18" charset="0"/>
              </a:rPr>
              <a:t> CONDICION</a:t>
            </a:r>
            <a:endParaRPr lang="es-E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357313" y="4714875"/>
            <a:ext cx="6653212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0070C0"/>
                </a:solidFill>
                <a:latin typeface="Tw Cen MT" pitchFamily="34" charset="0"/>
                <a:cs typeface="Times New Roman" pitchFamily="18" charset="0"/>
              </a:rPr>
              <a:t>VINCULADOS CON LA ACTIVIDAD GRAVADA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0070C0"/>
                </a:solidFill>
                <a:latin typeface="Tw Cen MT" pitchFamily="34" charset="0"/>
                <a:cs typeface="Times New Roman" pitchFamily="18" charset="0"/>
              </a:rPr>
              <a:t>RESPALDADOS CON DOCUMENTOS ORIGINALES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0070C0"/>
                </a:solidFill>
                <a:latin typeface="Tw Cen MT" pitchFamily="34" charset="0"/>
                <a:cs typeface="Times New Roman" pitchFamily="18" charset="0"/>
              </a:rPr>
              <a:t>PERMITEN LA CONSERVACIÓN DE LA FUENTE</a:t>
            </a:r>
            <a:endParaRPr lang="es-ES" sz="2000" b="1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643063" y="1006475"/>
            <a:ext cx="5786437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 defTabSz="1044575">
              <a:defRPr/>
            </a:pPr>
            <a:r>
              <a:rPr lang="es-ES_tradnl" sz="4000" b="1" dirty="0">
                <a:solidFill>
                  <a:srgbClr val="002060"/>
                </a:solidFill>
                <a:latin typeface="Tw Cen MT" pitchFamily="34" charset="0"/>
              </a:rPr>
              <a:t>CONCEPTOS DEDUCIBLES</a:t>
            </a:r>
            <a:endParaRPr lang="es-ES" sz="4000" b="1" dirty="0">
              <a:solidFill>
                <a:srgbClr val="00206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AutoShape 2"/>
          <p:cNvSpPr>
            <a:spLocks noChangeArrowheads="1"/>
          </p:cNvSpPr>
          <p:nvPr/>
        </p:nvSpPr>
        <p:spPr bwMode="auto">
          <a:xfrm>
            <a:off x="4429125" y="1087438"/>
            <a:ext cx="3929063" cy="46831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241288" indent="-241288" algn="just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lphaLcParenR"/>
              <a:defRPr/>
            </a:pPr>
            <a:endParaRPr lang="es-ES_tradnl" sz="15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241288" indent="-241288" algn="just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lphaLcParenR"/>
              <a:defRPr/>
            </a:pPr>
            <a:r>
              <a:rPr lang="es-ES_tradnl" sz="15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RETIROS PERSONALES</a:t>
            </a:r>
          </a:p>
          <a:p>
            <a:pPr marL="241288" indent="-241288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5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54371" name="AutoShape 3"/>
          <p:cNvSpPr>
            <a:spLocks noChangeArrowheads="1"/>
          </p:cNvSpPr>
          <p:nvPr/>
        </p:nvSpPr>
        <p:spPr bwMode="auto">
          <a:xfrm>
            <a:off x="4429125" y="1690688"/>
            <a:ext cx="3929063" cy="5080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241288" indent="-241288" algn="just">
              <a:defRPr/>
            </a:pPr>
            <a:r>
              <a:rPr lang="es-ES_tradnl" sz="15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b) TRIBUTOS ORIGINADOS </a:t>
            </a:r>
          </a:p>
          <a:p>
            <a:pPr marL="241288" indent="-241288" algn="just">
              <a:defRPr/>
            </a:pPr>
            <a:r>
              <a:rPr lang="es-ES_tradnl" sz="15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	ADQUISICION DE BS. DE CAPITAL</a:t>
            </a:r>
          </a:p>
        </p:txBody>
      </p:sp>
      <p:sp>
        <p:nvSpPr>
          <p:cNvPr id="954372" name="AutoShape 4"/>
          <p:cNvSpPr>
            <a:spLocks noChangeArrowheads="1"/>
          </p:cNvSpPr>
          <p:nvPr/>
        </p:nvSpPr>
        <p:spPr bwMode="auto">
          <a:xfrm>
            <a:off x="4429125" y="2351088"/>
            <a:ext cx="3929063" cy="4191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marL="241288" indent="-241288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5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241288" indent="-241288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5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c) SERVICIOS PERSONALES SIN RC IVA</a:t>
            </a:r>
          </a:p>
          <a:p>
            <a:pPr marL="241288" indent="-241288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5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54373" name="AutoShape 5"/>
          <p:cNvSpPr>
            <a:spLocks noChangeArrowheads="1"/>
          </p:cNvSpPr>
          <p:nvPr/>
        </p:nvSpPr>
        <p:spPr bwMode="auto">
          <a:xfrm>
            <a:off x="4429125" y="2905125"/>
            <a:ext cx="3929063" cy="3651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241288" indent="-241288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5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d) IUE</a:t>
            </a:r>
          </a:p>
        </p:txBody>
      </p:sp>
      <p:sp>
        <p:nvSpPr>
          <p:cNvPr id="954374" name="AutoShape 6"/>
          <p:cNvSpPr>
            <a:spLocks noChangeArrowheads="1"/>
          </p:cNvSpPr>
          <p:nvPr/>
        </p:nvSpPr>
        <p:spPr bwMode="auto">
          <a:xfrm>
            <a:off x="4429125" y="3390900"/>
            <a:ext cx="3929063" cy="40005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marL="241288" indent="-241288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5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e)	AMORTIZACIONES (SALVO PRECIO)</a:t>
            </a:r>
          </a:p>
        </p:txBody>
      </p:sp>
      <p:sp>
        <p:nvSpPr>
          <p:cNvPr id="954375" name="AutoShape 7"/>
          <p:cNvSpPr>
            <a:spLocks noChangeArrowheads="1"/>
          </p:cNvSpPr>
          <p:nvPr/>
        </p:nvSpPr>
        <p:spPr bwMode="auto">
          <a:xfrm>
            <a:off x="4429125" y="3946525"/>
            <a:ext cx="3929063" cy="43021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5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f) DONACIONES (+ 10 % UT. IMP.)</a:t>
            </a:r>
          </a:p>
        </p:txBody>
      </p:sp>
      <p:sp>
        <p:nvSpPr>
          <p:cNvPr id="954376" name="AutoShape 8"/>
          <p:cNvSpPr>
            <a:spLocks noChangeArrowheads="1"/>
          </p:cNvSpPr>
          <p:nvPr/>
        </p:nvSpPr>
        <p:spPr bwMode="auto">
          <a:xfrm>
            <a:off x="4429125" y="4484688"/>
            <a:ext cx="3929063" cy="5810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241288" indent="-241288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5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g) PREVISIONES Y RESERV. NO </a:t>
            </a:r>
          </a:p>
          <a:p>
            <a:pPr marL="241288" indent="-241288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5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	LEGAL.</a:t>
            </a:r>
          </a:p>
        </p:txBody>
      </p:sp>
      <p:sp>
        <p:nvSpPr>
          <p:cNvPr id="954377" name="AutoShape 9"/>
          <p:cNvSpPr>
            <a:spLocks noChangeArrowheads="1"/>
          </p:cNvSpPr>
          <p:nvPr/>
        </p:nvSpPr>
        <p:spPr bwMode="auto">
          <a:xfrm>
            <a:off x="4429125" y="5199063"/>
            <a:ext cx="3929063" cy="47466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5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h) DEPRECIACIONES X REVALUOS</a:t>
            </a:r>
          </a:p>
        </p:txBody>
      </p:sp>
      <p:sp>
        <p:nvSpPr>
          <p:cNvPr id="954378" name="AutoShape 10"/>
          <p:cNvSpPr>
            <a:spLocks noChangeArrowheads="1"/>
          </p:cNvSpPr>
          <p:nvPr/>
        </p:nvSpPr>
        <p:spPr bwMode="auto">
          <a:xfrm>
            <a:off x="4429125" y="5770563"/>
            <a:ext cx="3929063" cy="4191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241288" indent="-241288" algn="just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romanLcParenR"/>
              <a:defRPr/>
            </a:pPr>
            <a:r>
              <a:rPr lang="es-ES_tradnl" sz="15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PERDIDAS X OPER. ILICITAS</a:t>
            </a:r>
          </a:p>
        </p:txBody>
      </p:sp>
      <p:sp>
        <p:nvSpPr>
          <p:cNvPr id="954379" name="AutoShape 11"/>
          <p:cNvSpPr>
            <a:spLocks noChangeArrowheads="1"/>
          </p:cNvSpPr>
          <p:nvPr/>
        </p:nvSpPr>
        <p:spPr bwMode="auto">
          <a:xfrm>
            <a:off x="4429125" y="6286500"/>
            <a:ext cx="3929063" cy="4445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241288" indent="-241288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5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j)	INTERESES EN EXCESO</a:t>
            </a:r>
          </a:p>
        </p:txBody>
      </p:sp>
      <p:grpSp>
        <p:nvGrpSpPr>
          <p:cNvPr id="43020" name="Group 12"/>
          <p:cNvGrpSpPr>
            <a:grpSpLocks/>
          </p:cNvGrpSpPr>
          <p:nvPr/>
        </p:nvGrpSpPr>
        <p:grpSpPr bwMode="auto">
          <a:xfrm>
            <a:off x="1887538" y="1292225"/>
            <a:ext cx="2398712" cy="5280025"/>
            <a:chOff x="378" y="966"/>
            <a:chExt cx="1763" cy="3696"/>
          </a:xfrm>
        </p:grpSpPr>
        <p:sp>
          <p:nvSpPr>
            <p:cNvPr id="954381" name="AutoShape 13"/>
            <p:cNvSpPr>
              <a:spLocks noChangeArrowheads="1"/>
            </p:cNvSpPr>
            <p:nvPr/>
          </p:nvSpPr>
          <p:spPr bwMode="auto">
            <a:xfrm>
              <a:off x="378" y="2366"/>
              <a:ext cx="1440" cy="622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6" tIns="45718" rIns="91436" bIns="45718" anchor="ctr"/>
            <a:lstStyle/>
            <a:p>
              <a:pPr algn="ctr">
                <a:defRPr/>
              </a:pPr>
              <a:r>
                <a:rPr lang="es-ES_tradnl" sz="2000" b="1" dirty="0">
                  <a:solidFill>
                    <a:srgbClr val="002060"/>
                  </a:solidFill>
                  <a:latin typeface="Segoe UI" pitchFamily="34" charset="0"/>
                  <a:cs typeface="Segoe UI" pitchFamily="34" charset="0"/>
                </a:rPr>
                <a:t>NO </a:t>
              </a:r>
            </a:p>
            <a:p>
              <a:pPr algn="ctr">
                <a:defRPr/>
              </a:pPr>
              <a:r>
                <a:rPr lang="es-ES_tradnl" sz="2000" b="1" dirty="0">
                  <a:solidFill>
                    <a:srgbClr val="002060"/>
                  </a:solidFill>
                  <a:latin typeface="Segoe UI" pitchFamily="34" charset="0"/>
                  <a:cs typeface="Segoe UI" pitchFamily="34" charset="0"/>
                </a:rPr>
                <a:t>DEDUCIBLES</a:t>
              </a:r>
            </a:p>
          </p:txBody>
        </p:sp>
        <p:sp>
          <p:nvSpPr>
            <p:cNvPr id="20497" name="AutoShape 14"/>
            <p:cNvSpPr>
              <a:spLocks/>
            </p:cNvSpPr>
            <p:nvPr/>
          </p:nvSpPr>
          <p:spPr bwMode="auto">
            <a:xfrm>
              <a:off x="1901" y="966"/>
              <a:ext cx="240" cy="3696"/>
            </a:xfrm>
            <a:prstGeom prst="leftBrace">
              <a:avLst>
                <a:gd name="adj1" fmla="val 128333"/>
                <a:gd name="adj2" fmla="val 49782"/>
              </a:avLst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s-BO" sz="1600"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1438" y="1104900"/>
            <a:ext cx="4000500" cy="13239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CONCEPTOS NO DEDUCIBLES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AutoShape 2"/>
          <p:cNvSpPr>
            <a:spLocks noChangeArrowheads="1"/>
          </p:cNvSpPr>
          <p:nvPr/>
        </p:nvSpPr>
        <p:spPr bwMode="auto">
          <a:xfrm>
            <a:off x="2714625" y="2071688"/>
            <a:ext cx="3500438" cy="4794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lphaLcParenR"/>
              <a:defRPr/>
            </a:pPr>
            <a:endParaRPr lang="es-ES_tradnl" b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Utilidad contable</a:t>
            </a:r>
          </a:p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b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45155" name="AutoShape 3"/>
          <p:cNvSpPr>
            <a:spLocks noChangeArrowheads="1"/>
          </p:cNvSpPr>
          <p:nvPr/>
        </p:nvSpPr>
        <p:spPr bwMode="auto">
          <a:xfrm>
            <a:off x="2714625" y="2714625"/>
            <a:ext cx="3500438" cy="48101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indent="-393680" algn="just">
              <a:defRPr/>
            </a:pPr>
            <a:r>
              <a:rPr lang="es-ES_tradnl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Gastos no deducibles</a:t>
            </a:r>
          </a:p>
        </p:txBody>
      </p:sp>
      <p:sp>
        <p:nvSpPr>
          <p:cNvPr id="945156" name="AutoShape 4"/>
          <p:cNvSpPr>
            <a:spLocks noChangeArrowheads="1"/>
          </p:cNvSpPr>
          <p:nvPr/>
        </p:nvSpPr>
        <p:spPr bwMode="auto">
          <a:xfrm>
            <a:off x="2714625" y="3429000"/>
            <a:ext cx="3500438" cy="48101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b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Ingresos no gravados</a:t>
            </a: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b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45157" name="AutoShape 5"/>
          <p:cNvSpPr>
            <a:spLocks noChangeArrowheads="1"/>
          </p:cNvSpPr>
          <p:nvPr/>
        </p:nvSpPr>
        <p:spPr bwMode="auto">
          <a:xfrm>
            <a:off x="2714625" y="4071938"/>
            <a:ext cx="3500438" cy="64293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Pérdida de la gestión anterior </a:t>
            </a: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actualizada</a:t>
            </a:r>
          </a:p>
        </p:txBody>
      </p:sp>
      <p:sp>
        <p:nvSpPr>
          <p:cNvPr id="945158" name="AutoShape 6"/>
          <p:cNvSpPr>
            <a:spLocks noChangeArrowheads="1"/>
          </p:cNvSpPr>
          <p:nvPr/>
        </p:nvSpPr>
        <p:spPr bwMode="auto">
          <a:xfrm>
            <a:off x="2714625" y="4857750"/>
            <a:ext cx="3500438" cy="4794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Utilidad Neta Imponible</a:t>
            </a:r>
          </a:p>
        </p:txBody>
      </p:sp>
      <p:sp>
        <p:nvSpPr>
          <p:cNvPr id="945159" name="AutoShape 7"/>
          <p:cNvSpPr>
            <a:spLocks noChangeArrowheads="1"/>
          </p:cNvSpPr>
          <p:nvPr/>
        </p:nvSpPr>
        <p:spPr bwMode="auto">
          <a:xfrm>
            <a:off x="2643188" y="5643563"/>
            <a:ext cx="3500437" cy="477837"/>
          </a:xfrm>
          <a:prstGeom prst="flowChartProcess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indent="-393680"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IUE 25%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42875" y="1077913"/>
            <a:ext cx="9001125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DETERMINACIÓN DE LA UTILIDAD</a:t>
            </a:r>
          </a:p>
        </p:txBody>
      </p:sp>
      <p:sp>
        <p:nvSpPr>
          <p:cNvPr id="16" name="AutoShape 47"/>
          <p:cNvSpPr>
            <a:spLocks noChangeArrowheads="1"/>
          </p:cNvSpPr>
          <p:nvPr/>
        </p:nvSpPr>
        <p:spPr bwMode="auto">
          <a:xfrm>
            <a:off x="1143000" y="2714625"/>
            <a:ext cx="1143000" cy="4286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/>
          <a:lstStyle/>
          <a:p>
            <a:pPr>
              <a:defRPr/>
            </a:pPr>
            <a:r>
              <a:rPr lang="es-ES_tradnl" sz="2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Más:</a:t>
            </a: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auto">
          <a:xfrm>
            <a:off x="1143000" y="3429000"/>
            <a:ext cx="1143000" cy="4286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/>
          <a:lstStyle/>
          <a:p>
            <a:pPr>
              <a:defRPr/>
            </a:pPr>
            <a:r>
              <a:rPr lang="es-ES_tradnl" sz="2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Menos:</a:t>
            </a:r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1143000" y="4143375"/>
            <a:ext cx="1143000" cy="4286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/>
          <a:lstStyle/>
          <a:p>
            <a:pPr>
              <a:defRPr/>
            </a:pPr>
            <a:r>
              <a:rPr lang="es-ES_tradnl" sz="2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Menos: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AutoShape 2"/>
          <p:cNvSpPr>
            <a:spLocks noChangeArrowheads="1"/>
          </p:cNvSpPr>
          <p:nvPr/>
        </p:nvSpPr>
        <p:spPr bwMode="auto">
          <a:xfrm>
            <a:off x="428625" y="1928813"/>
            <a:ext cx="2928938" cy="4794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buFontTx/>
              <a:buAutoNum type="alphaLcParenR"/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Utilidad neta gravada presunta</a:t>
            </a:r>
          </a:p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45155" name="AutoShape 3"/>
          <p:cNvSpPr>
            <a:spLocks noChangeArrowheads="1"/>
          </p:cNvSpPr>
          <p:nvPr/>
        </p:nvSpPr>
        <p:spPr bwMode="auto">
          <a:xfrm>
            <a:off x="3714750" y="1928813"/>
            <a:ext cx="5072063" cy="48101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indent="-393680" algn="just"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50% del monto total pagado o remesado</a:t>
            </a:r>
          </a:p>
        </p:txBody>
      </p:sp>
      <p:sp>
        <p:nvSpPr>
          <p:cNvPr id="945156" name="AutoShape 4"/>
          <p:cNvSpPr>
            <a:spLocks noChangeArrowheads="1"/>
          </p:cNvSpPr>
          <p:nvPr/>
        </p:nvSpPr>
        <p:spPr bwMode="auto">
          <a:xfrm>
            <a:off x="428625" y="3786188"/>
            <a:ext cx="2928938" cy="48101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Utilidad neta gravada presunta</a:t>
            </a: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45157" name="AutoShape 5"/>
          <p:cNvSpPr>
            <a:spLocks noChangeArrowheads="1"/>
          </p:cNvSpPr>
          <p:nvPr/>
        </p:nvSpPr>
        <p:spPr bwMode="auto">
          <a:xfrm>
            <a:off x="3714750" y="3786188"/>
            <a:ext cx="5072063" cy="48101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16% de los ingresos brutos obtenidos en el país.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42875" y="928688"/>
            <a:ext cx="9001125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BENEFICIARIOS DEL EXTERIOR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14313" y="2428875"/>
            <a:ext cx="9001125" cy="13239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ACTIVIDADES PARCIALMENTE REALIZADAS EN EL PAÍS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28625" y="5857875"/>
            <a:ext cx="2928938" cy="48101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Utilidad neta gravada presunta</a:t>
            </a: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714750" y="5857875"/>
            <a:ext cx="5072063" cy="48101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12% de los ingresos brutos obtenidos en el país </a:t>
            </a: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(Saldo de la presunción).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42875" y="4429125"/>
            <a:ext cx="9001125" cy="13239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REMESAS ACTIVIDADES PARCIALMENTE REALIZADAS EN EL PAÍS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6" name="AutoShape 4"/>
          <p:cNvSpPr>
            <a:spLocks noChangeArrowheads="1"/>
          </p:cNvSpPr>
          <p:nvPr/>
        </p:nvSpPr>
        <p:spPr bwMode="auto">
          <a:xfrm>
            <a:off x="428625" y="2447925"/>
            <a:ext cx="2928938" cy="48101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Utilidad neta gravada presunta</a:t>
            </a: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45157" name="AutoShape 5"/>
          <p:cNvSpPr>
            <a:spLocks noChangeArrowheads="1"/>
          </p:cNvSpPr>
          <p:nvPr/>
        </p:nvSpPr>
        <p:spPr bwMode="auto">
          <a:xfrm>
            <a:off x="3643313" y="2447925"/>
            <a:ext cx="5143500" cy="48101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50% del 20% de los ingresos brutos obtenidos en el país.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1438" y="1071563"/>
            <a:ext cx="9001125" cy="13239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CONTRATOS CON EMPRESAS DEL EXTERIOR (APREEP)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28625" y="4572000"/>
            <a:ext cx="2928938" cy="48101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Utilidad neta gravada presunta</a:t>
            </a: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643313" y="4572000"/>
            <a:ext cx="5072062" cy="481013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50% de los ingresos brutos obtenidos.</a:t>
            </a: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(prestación de servicios).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1438" y="3143250"/>
            <a:ext cx="9001125" cy="13239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RETENCIONES POR OPERACIONES SIN FACTURA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28625" y="5376863"/>
            <a:ext cx="2928938" cy="48101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400030" indent="-40003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Utilidad neta gravada presunta</a:t>
            </a: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643313" y="5376863"/>
            <a:ext cx="5072062" cy="48101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20% de los ingresos brutos obtenidos </a:t>
            </a:r>
          </a:p>
          <a:p>
            <a:pPr marL="393680" indent="-393680" algn="just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(compra de bienes).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3" name="AutoShape 3"/>
          <p:cNvSpPr>
            <a:spLocks noChangeArrowheads="1"/>
          </p:cNvSpPr>
          <p:nvPr/>
        </p:nvSpPr>
        <p:spPr bwMode="auto">
          <a:xfrm>
            <a:off x="1071563" y="1785938"/>
            <a:ext cx="3657600" cy="1166812"/>
          </a:xfrm>
          <a:prstGeom prst="rightArrowCallout">
            <a:avLst>
              <a:gd name="adj1" fmla="val 25000"/>
              <a:gd name="adj2" fmla="val 25000"/>
              <a:gd name="adj3" fmla="val 52245"/>
              <a:gd name="adj4" fmla="val 66667"/>
            </a:avLst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0006" tIns="40003" rIns="80006" bIns="40003" anchor="ctr"/>
          <a:lstStyle/>
          <a:p>
            <a:pPr defTabSz="666717">
              <a:defRPr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CIERRE 31 DE </a:t>
            </a:r>
          </a:p>
          <a:p>
            <a:pPr defTabSz="666717">
              <a:defRPr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MARZO</a:t>
            </a:r>
          </a:p>
        </p:txBody>
      </p:sp>
      <p:sp>
        <p:nvSpPr>
          <p:cNvPr id="1003524" name="AutoShape 4"/>
          <p:cNvSpPr>
            <a:spLocks noChangeArrowheads="1"/>
          </p:cNvSpPr>
          <p:nvPr/>
        </p:nvSpPr>
        <p:spPr bwMode="auto">
          <a:xfrm>
            <a:off x="5214938" y="1714500"/>
            <a:ext cx="3395662" cy="1098550"/>
          </a:xfrm>
          <a:prstGeom prst="flowChartAlternateProcess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0006" tIns="40003" rIns="80006" bIns="40003" anchor="ctr"/>
          <a:lstStyle/>
          <a:p>
            <a:pPr marL="666717" lvl="4" defTabSz="666717">
              <a:lnSpc>
                <a:spcPct val="90000"/>
              </a:lnSpc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INDUSTRIALES, </a:t>
            </a:r>
          </a:p>
          <a:p>
            <a:pPr marL="666717" lvl="4" defTabSz="666717">
              <a:lnSpc>
                <a:spcPct val="90000"/>
              </a:lnSpc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CONSTRUCTORAS Y</a:t>
            </a:r>
          </a:p>
          <a:p>
            <a:pPr marL="666717" lvl="4" defTabSz="666717">
              <a:lnSpc>
                <a:spcPct val="90000"/>
              </a:lnSpc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PETROLERAS</a:t>
            </a:r>
          </a:p>
        </p:txBody>
      </p:sp>
      <p:sp>
        <p:nvSpPr>
          <p:cNvPr id="1003525" name="Rectangle 5"/>
          <p:cNvSpPr>
            <a:spLocks noChangeArrowheads="1"/>
          </p:cNvSpPr>
          <p:nvPr/>
        </p:nvSpPr>
        <p:spPr bwMode="auto">
          <a:xfrm>
            <a:off x="5357813" y="5286375"/>
            <a:ext cx="2744787" cy="57308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0006" tIns="40003" rIns="80006" bIns="40003">
            <a:spAutoFit/>
          </a:bodyPr>
          <a:lstStyle/>
          <a:p>
            <a:pPr defTabSz="665361"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PAGO DEL IMPUESTO 28 DE </a:t>
            </a:r>
          </a:p>
          <a:p>
            <a:pPr defTabSz="665361"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OCTUBRE</a:t>
            </a:r>
          </a:p>
        </p:txBody>
      </p:sp>
      <p:sp>
        <p:nvSpPr>
          <p:cNvPr id="1003529" name="Rectangle 9"/>
          <p:cNvSpPr>
            <a:spLocks noChangeArrowheads="1"/>
          </p:cNvSpPr>
          <p:nvPr/>
        </p:nvSpPr>
        <p:spPr bwMode="auto">
          <a:xfrm>
            <a:off x="1500188" y="6000750"/>
            <a:ext cx="6715125" cy="5715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lvl="1" indent="-393680" algn="ctr" defTabSz="66536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20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393680" lvl="1" indent="-393680" algn="ctr" defTabSz="66536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PLAZO 120 DÍAS POSTERIORES AL CIERRE DE GESTIÓN</a:t>
            </a:r>
            <a:br>
              <a:rPr lang="es-ES_tradnl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endParaRPr lang="es-ES_tradnl" sz="20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03533" name="AutoShape 13"/>
          <p:cNvSpPr>
            <a:spLocks noChangeArrowheads="1"/>
          </p:cNvSpPr>
          <p:nvPr/>
        </p:nvSpPr>
        <p:spPr bwMode="auto">
          <a:xfrm>
            <a:off x="1214438" y="3786188"/>
            <a:ext cx="3657600" cy="1166812"/>
          </a:xfrm>
          <a:prstGeom prst="rightArrowCallout">
            <a:avLst>
              <a:gd name="adj1" fmla="val 25000"/>
              <a:gd name="adj2" fmla="val 25000"/>
              <a:gd name="adj3" fmla="val 52245"/>
              <a:gd name="adj4" fmla="val 66667"/>
            </a:avLst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0006" tIns="40003" rIns="80006" bIns="40003" anchor="ctr"/>
          <a:lstStyle/>
          <a:p>
            <a:pPr defTabSz="666717">
              <a:defRPr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CIERRE 30 DE</a:t>
            </a:r>
          </a:p>
          <a:p>
            <a:pPr defTabSz="666717">
              <a:defRPr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 JUNIO</a:t>
            </a:r>
          </a:p>
        </p:txBody>
      </p:sp>
      <p:sp>
        <p:nvSpPr>
          <p:cNvPr id="1003534" name="AutoShape 14"/>
          <p:cNvSpPr>
            <a:spLocks noChangeArrowheads="1"/>
          </p:cNvSpPr>
          <p:nvPr/>
        </p:nvSpPr>
        <p:spPr bwMode="auto">
          <a:xfrm>
            <a:off x="5214938" y="3929063"/>
            <a:ext cx="3438525" cy="1166812"/>
          </a:xfrm>
          <a:prstGeom prst="flowChartAlternateProcess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0006" tIns="40003" rIns="80006" bIns="40003" anchor="ctr"/>
          <a:lstStyle/>
          <a:p>
            <a:pPr marL="717514" lvl="4" defTabSz="666717">
              <a:lnSpc>
                <a:spcPct val="90000"/>
              </a:lnSpc>
              <a:tabLst>
                <a:tab pos="261925" algn="l"/>
              </a:tabLst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GOMERAS</a:t>
            </a:r>
          </a:p>
          <a:p>
            <a:pPr marL="717514" lvl="4" defTabSz="666717">
              <a:lnSpc>
                <a:spcPct val="90000"/>
              </a:lnSpc>
              <a:tabLst>
                <a:tab pos="261925" algn="l"/>
              </a:tabLst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CASTAÑERAS</a:t>
            </a:r>
          </a:p>
          <a:p>
            <a:pPr marL="717514" lvl="4" defTabSz="666717">
              <a:lnSpc>
                <a:spcPct val="90000"/>
              </a:lnSpc>
              <a:tabLst>
                <a:tab pos="261925" algn="l"/>
              </a:tabLst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AGRÍCOLAS</a:t>
            </a:r>
          </a:p>
          <a:p>
            <a:pPr marL="717514" lvl="4" defTabSz="666717">
              <a:lnSpc>
                <a:spcPct val="90000"/>
              </a:lnSpc>
              <a:tabLst>
                <a:tab pos="261925" algn="l"/>
              </a:tabLst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GANADERAS Y</a:t>
            </a:r>
          </a:p>
          <a:p>
            <a:pPr marL="717514" lvl="4" defTabSz="666717">
              <a:lnSpc>
                <a:spcPct val="90000"/>
              </a:lnSpc>
              <a:tabLst>
                <a:tab pos="261925" algn="l"/>
              </a:tabLst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AGROINDUSTRIALES</a:t>
            </a:r>
          </a:p>
        </p:txBody>
      </p:sp>
      <p:sp>
        <p:nvSpPr>
          <p:cNvPr id="1003535" name="Rectangle 15"/>
          <p:cNvSpPr>
            <a:spLocks noChangeArrowheads="1"/>
          </p:cNvSpPr>
          <p:nvPr/>
        </p:nvSpPr>
        <p:spPr bwMode="auto">
          <a:xfrm>
            <a:off x="5286375" y="2987675"/>
            <a:ext cx="3214688" cy="8191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>
            <a:spAutoFit/>
          </a:bodyPr>
          <a:lstStyle/>
          <a:p>
            <a:pPr defTabSz="665361"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PAGO DEL IMPUESTO 29 DE JULIO </a:t>
            </a:r>
          </a:p>
          <a:p>
            <a:pPr defTabSz="665361">
              <a:defRPr/>
            </a:pPr>
            <a:endParaRPr lang="es-ES_tradnl" sz="1600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14438" y="928688"/>
            <a:ext cx="7072312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FECHAS DE CIERRE DE GESTIÓN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3" name="AutoShape 3"/>
          <p:cNvSpPr>
            <a:spLocks noChangeArrowheads="1"/>
          </p:cNvSpPr>
          <p:nvPr/>
        </p:nvSpPr>
        <p:spPr bwMode="auto">
          <a:xfrm>
            <a:off x="992188" y="3933825"/>
            <a:ext cx="3657600" cy="1166813"/>
          </a:xfrm>
          <a:prstGeom prst="rightArrowCallout">
            <a:avLst>
              <a:gd name="adj1" fmla="val 25000"/>
              <a:gd name="adj2" fmla="val 25000"/>
              <a:gd name="adj3" fmla="val 52245"/>
              <a:gd name="adj4" fmla="val 66667"/>
            </a:avLst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0006" tIns="40003" rIns="80006" bIns="40003" anchor="ctr"/>
          <a:lstStyle/>
          <a:p>
            <a:pPr defTabSz="666717">
              <a:defRPr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CIERRE 31 DE </a:t>
            </a:r>
          </a:p>
          <a:p>
            <a:pPr defTabSz="666717">
              <a:defRPr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DICIEMBRE</a:t>
            </a:r>
          </a:p>
        </p:txBody>
      </p:sp>
      <p:sp>
        <p:nvSpPr>
          <p:cNvPr id="1003524" name="AutoShape 4"/>
          <p:cNvSpPr>
            <a:spLocks noChangeArrowheads="1"/>
          </p:cNvSpPr>
          <p:nvPr/>
        </p:nvSpPr>
        <p:spPr bwMode="auto">
          <a:xfrm>
            <a:off x="4929188" y="3929063"/>
            <a:ext cx="3786187" cy="1000125"/>
          </a:xfrm>
          <a:prstGeom prst="flowChartAlternateProcess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0006" tIns="40003" rIns="80006" bIns="40003" anchor="ctr"/>
          <a:lstStyle/>
          <a:p>
            <a:pPr marL="666717" lvl="4" defTabSz="666717">
              <a:lnSpc>
                <a:spcPct val="90000"/>
              </a:lnSpc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EMPRESAS BANCARIAS, </a:t>
            </a:r>
          </a:p>
          <a:p>
            <a:pPr marL="666717" lvl="4" defTabSz="666717">
              <a:lnSpc>
                <a:spcPct val="90000"/>
              </a:lnSpc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DE SEGUROS, COMERCIALES</a:t>
            </a:r>
          </a:p>
          <a:p>
            <a:pPr marL="666717" lvl="4" defTabSz="666717">
              <a:lnSpc>
                <a:spcPct val="90000"/>
              </a:lnSpc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SERVICIOS, PROFESIONALES</a:t>
            </a:r>
          </a:p>
          <a:p>
            <a:pPr marL="666717" lvl="4" defTabSz="666717">
              <a:lnSpc>
                <a:spcPct val="90000"/>
              </a:lnSpc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INDEPENDIENTES  Y OTRAS</a:t>
            </a:r>
          </a:p>
        </p:txBody>
      </p:sp>
      <p:sp>
        <p:nvSpPr>
          <p:cNvPr id="1003525" name="Rectangle 5"/>
          <p:cNvSpPr>
            <a:spLocks noChangeArrowheads="1"/>
          </p:cNvSpPr>
          <p:nvPr/>
        </p:nvSpPr>
        <p:spPr bwMode="auto">
          <a:xfrm>
            <a:off x="5072063" y="5143500"/>
            <a:ext cx="3001962" cy="57308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>
            <a:spAutoFit/>
          </a:bodyPr>
          <a:lstStyle/>
          <a:p>
            <a:pPr defTabSz="665361"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PAGO DEL IMPUESTO 30 DE ABRIL</a:t>
            </a:r>
          </a:p>
        </p:txBody>
      </p:sp>
      <p:sp>
        <p:nvSpPr>
          <p:cNvPr id="1003529" name="Rectangle 9"/>
          <p:cNvSpPr>
            <a:spLocks noChangeArrowheads="1"/>
          </p:cNvSpPr>
          <p:nvPr/>
        </p:nvSpPr>
        <p:spPr bwMode="auto">
          <a:xfrm>
            <a:off x="1357313" y="6000750"/>
            <a:ext cx="6858000" cy="5715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 marL="393680" lvl="1" indent="-393680" algn="ctr" defTabSz="66536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s-ES_tradnl" sz="20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393680" lvl="1" indent="-393680" algn="ctr" defTabSz="66536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s-ES_tradnl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PLAZO 120 DÍAS POSTERIORES AL CIERRE DE GESTIÓN</a:t>
            </a:r>
            <a:br>
              <a:rPr lang="es-ES_tradnl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endParaRPr lang="es-ES_tradnl" sz="20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03533" name="AutoShape 13"/>
          <p:cNvSpPr>
            <a:spLocks noChangeArrowheads="1"/>
          </p:cNvSpPr>
          <p:nvPr/>
        </p:nvSpPr>
        <p:spPr bwMode="auto">
          <a:xfrm>
            <a:off x="985838" y="1833563"/>
            <a:ext cx="3657600" cy="1166812"/>
          </a:xfrm>
          <a:prstGeom prst="rightArrowCallout">
            <a:avLst>
              <a:gd name="adj1" fmla="val 25000"/>
              <a:gd name="adj2" fmla="val 25000"/>
              <a:gd name="adj3" fmla="val 52245"/>
              <a:gd name="adj4" fmla="val 66667"/>
            </a:avLst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0006" tIns="40003" rIns="80006" bIns="40003" anchor="ctr"/>
          <a:lstStyle/>
          <a:p>
            <a:pPr defTabSz="666717">
              <a:defRPr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CIERRE 30 DE</a:t>
            </a:r>
          </a:p>
          <a:p>
            <a:pPr defTabSz="666717">
              <a:defRPr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 SEPTIEMBRE</a:t>
            </a:r>
          </a:p>
        </p:txBody>
      </p:sp>
      <p:sp>
        <p:nvSpPr>
          <p:cNvPr id="1003534" name="AutoShape 14"/>
          <p:cNvSpPr>
            <a:spLocks noChangeArrowheads="1"/>
          </p:cNvSpPr>
          <p:nvPr/>
        </p:nvSpPr>
        <p:spPr bwMode="auto">
          <a:xfrm>
            <a:off x="4929188" y="1857375"/>
            <a:ext cx="2928937" cy="881063"/>
          </a:xfrm>
          <a:prstGeom prst="flowChartAlternateProcess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0006" tIns="40003" rIns="80006" bIns="40003" anchor="ctr"/>
          <a:lstStyle/>
          <a:p>
            <a:pPr marL="717514" lvl="4" defTabSz="666717">
              <a:lnSpc>
                <a:spcPct val="90000"/>
              </a:lnSpc>
              <a:tabLst>
                <a:tab pos="261925" algn="l"/>
              </a:tabLst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EMPRESAS MINERAS</a:t>
            </a:r>
          </a:p>
        </p:txBody>
      </p:sp>
      <p:sp>
        <p:nvSpPr>
          <p:cNvPr id="1003535" name="Rectangle 15"/>
          <p:cNvSpPr>
            <a:spLocks noChangeArrowheads="1"/>
          </p:cNvSpPr>
          <p:nvPr/>
        </p:nvSpPr>
        <p:spPr bwMode="auto">
          <a:xfrm>
            <a:off x="5000625" y="2928938"/>
            <a:ext cx="2857500" cy="8191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>
            <a:spAutoFit/>
          </a:bodyPr>
          <a:lstStyle/>
          <a:p>
            <a:pPr defTabSz="665361">
              <a:defRPr/>
            </a:pP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PAGO DEL IMPUESTO 28 DE ENERO </a:t>
            </a:r>
          </a:p>
          <a:p>
            <a:pPr defTabSz="665361">
              <a:defRPr/>
            </a:pPr>
            <a:endParaRPr lang="es-ES_tradnl" sz="1600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57250" y="935038"/>
            <a:ext cx="7643813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FECHAS DE CIERRE DE GESTIÓN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714625" y="1006475"/>
            <a:ext cx="3929063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FORMULARIOS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1"/>
          </p:nvPr>
        </p:nvSpPr>
        <p:spPr>
          <a:xfrm>
            <a:off x="1000125" y="1643063"/>
            <a:ext cx="7429500" cy="4740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500 	Contribuyentes con Registros Contables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510 	Contribuyentes que ejercen Profesiones liberales u oficios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520 	Contribuyentes no obligados a presentar registros 			contables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530 	Beneficiarios del Exterior 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541	Utilidad Neta Presunta por actividades parcialmente 			realizadas en el País.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550 	Remesas al Exterior por actividades parcialmente realizadas 		en el País 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560 	Exenciones El Alto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570	Retenciones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ChangeArrowheads="1"/>
          </p:cNvSpPr>
          <p:nvPr/>
        </p:nvSpPr>
        <p:spPr bwMode="auto">
          <a:xfrm>
            <a:off x="0" y="21320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428875" y="1006475"/>
            <a:ext cx="3929063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CONTENIDO</a:t>
            </a:r>
          </a:p>
        </p:txBody>
      </p:sp>
      <p:sp>
        <p:nvSpPr>
          <p:cNvPr id="9220" name="3 CuadroTexto"/>
          <p:cNvSpPr txBox="1">
            <a:spLocks noChangeArrowheads="1"/>
          </p:cNvSpPr>
          <p:nvPr/>
        </p:nvSpPr>
        <p:spPr bwMode="auto">
          <a:xfrm>
            <a:off x="1214438" y="1714500"/>
            <a:ext cx="70008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s-BO" sz="28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Marco Legal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BO" sz="28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Principio de fuente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BO" sz="28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Hecho imponible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BO" sz="28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Sujetos pasivos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BO" sz="28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Exenciones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BO" sz="28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Estados Financieros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BO" sz="28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Determinación de la base imponible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BO" sz="28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Fechas de cierre</a:t>
            </a:r>
            <a:endParaRPr lang="es-BO" sz="2800" dirty="0">
              <a:solidFill>
                <a:schemeClr val="accent1">
                  <a:lumMod val="75000"/>
                </a:schemeClr>
              </a:solidFill>
              <a:latin typeface="Segoe UI" pitchFamily="34" charset="0"/>
              <a:cs typeface="Segoe UI" pitchFamily="34" charset="0"/>
              <a:hlinkClick r:id="" action="ppaction://noaction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BO" sz="28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Formularios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786063" y="1000125"/>
            <a:ext cx="3929062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FORMULARIOS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1"/>
          </p:nvPr>
        </p:nvSpPr>
        <p:spPr>
          <a:xfrm>
            <a:off x="1000125" y="1571625"/>
            <a:ext cx="7286625" cy="4740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580	Sector Minero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590	Sector pequeña minería 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591	Remesas al Exterior según Convenios Internacionales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593	Consolidación anticipos al IUE-M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594	Retenciones de Anticipos a Proveedores (Empresas 			Mineras) y/o Pagos de Anticipos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595	Alícuota adicional a las utilidades extraordinarias por 			actividades extractivas de recursos naturales no 			renovables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605 Presentación de Estados financieros o Memoria Anual</a:t>
            </a:r>
          </a:p>
          <a:p>
            <a:pPr>
              <a:lnSpc>
                <a:spcPct val="120000"/>
              </a:lnSpc>
              <a:tabLst>
                <a:tab pos="357188" algn="l"/>
                <a:tab pos="804863" algn="l"/>
              </a:tabLst>
              <a:defRPr/>
            </a:pPr>
            <a:r>
              <a:rPr lang="es-BO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3050 Pagos por retenciones a beneficiarios del exterior.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00063" y="1643063"/>
            <a:ext cx="3929062" cy="4378325"/>
          </a:xfr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79" tIns="44445" rIns="90479" bIns="44445" numCol="1" anchor="t" anchorCtr="0" compatLnSpc="1">
            <a:prstTxWarp prst="textNoShape">
              <a:avLst/>
            </a:prstTxWarp>
            <a:noAutofit/>
          </a:bodyPr>
          <a:lstStyle/>
          <a:p>
            <a:pPr marL="381993" indent="-381993" algn="just" defTabSz="850106">
              <a:lnSpc>
                <a:spcPct val="115000"/>
              </a:lnSpc>
              <a:spcBef>
                <a:spcPct val="70000"/>
              </a:spcBef>
              <a:buFontTx/>
              <a:buNone/>
              <a:defRPr/>
            </a:pPr>
            <a:r>
              <a:rPr lang="es-ES_tradnl" sz="1600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	EXISTE LA OBLIGACIÓN DE PRESENTAR DD.JJ. (FORM. 500 ó EL QUE CORRESPONDA), INCLUSO CUANDO EL CONTRIBUYENTE:</a:t>
            </a:r>
          </a:p>
          <a:p>
            <a:pPr marL="381993" indent="-381993" algn="just" defTabSz="850106">
              <a:lnSpc>
                <a:spcPct val="115000"/>
              </a:lnSpc>
              <a:spcBef>
                <a:spcPct val="70000"/>
              </a:spcBef>
              <a:buFontTx/>
              <a:buNone/>
              <a:defRPr/>
            </a:pPr>
            <a:r>
              <a:rPr lang="es-ES_tradnl" sz="1600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		A) TENGA PERDIDA</a:t>
            </a:r>
          </a:p>
          <a:p>
            <a:pPr marL="381993" indent="-381993" algn="just" defTabSz="850106">
              <a:lnSpc>
                <a:spcPct val="115000"/>
              </a:lnSpc>
              <a:spcBef>
                <a:spcPct val="70000"/>
              </a:spcBef>
              <a:buFontTx/>
              <a:buNone/>
              <a:defRPr/>
            </a:pPr>
            <a:r>
              <a:rPr lang="es-ES_tradnl" sz="1600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		B) NO TENGA MOVIMIENTO</a:t>
            </a:r>
          </a:p>
          <a:p>
            <a:pPr marL="381993" indent="-381993" algn="just" defTabSz="850106">
              <a:lnSpc>
                <a:spcPct val="115000"/>
              </a:lnSpc>
              <a:spcBef>
                <a:spcPct val="70000"/>
              </a:spcBef>
              <a:buFontTx/>
              <a:buNone/>
              <a:defRPr/>
            </a:pPr>
            <a:r>
              <a:rPr lang="es-ES_tradnl" sz="1600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		C) ESTE EXENTO DEL IUE</a:t>
            </a:r>
          </a:p>
          <a:p>
            <a:pPr marL="381993" indent="-381993" algn="just" defTabSz="850106">
              <a:lnSpc>
                <a:spcPct val="115000"/>
              </a:lnSpc>
              <a:spcBef>
                <a:spcPct val="70000"/>
              </a:spcBef>
              <a:buFontTx/>
              <a:buNone/>
              <a:defRPr/>
            </a:pPr>
            <a:endParaRPr lang="es-ES_tradnl" sz="1600" dirty="0" smtClean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381993" indent="-381993" algn="just" defTabSz="850106">
              <a:lnSpc>
                <a:spcPct val="115000"/>
              </a:lnSpc>
              <a:spcBef>
                <a:spcPct val="70000"/>
              </a:spcBef>
              <a:buFontTx/>
              <a:buNone/>
              <a:defRPr/>
            </a:pPr>
            <a:r>
              <a:rPr lang="es-ES_tradnl" sz="1600" i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	NOTA: INSTITUCIONES DEL SECTOR PÚBLICO NO DEBEN FORMALIZAR LA EXENCIÓN NI PRESENTAR LAS DD.JJ.</a:t>
            </a:r>
          </a:p>
          <a:p>
            <a:pPr marL="381993" indent="-381993" algn="just" defTabSz="850106">
              <a:lnSpc>
                <a:spcPct val="115000"/>
              </a:lnSpc>
              <a:spcBef>
                <a:spcPct val="70000"/>
              </a:spcBef>
              <a:buFontTx/>
              <a:buNone/>
              <a:defRPr/>
            </a:pPr>
            <a:r>
              <a:rPr lang="es-ES_tradnl" sz="1600" i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	</a:t>
            </a:r>
          </a:p>
          <a:p>
            <a:pPr marL="381993" indent="-381993" algn="just" defTabSz="850106">
              <a:lnSpc>
                <a:spcPct val="115000"/>
              </a:lnSpc>
              <a:spcBef>
                <a:spcPct val="70000"/>
              </a:spcBef>
              <a:buFontTx/>
              <a:buNone/>
              <a:defRPr/>
            </a:pPr>
            <a:r>
              <a:rPr lang="es-ES_tradnl" sz="1600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	</a:t>
            </a:r>
          </a:p>
        </p:txBody>
      </p:sp>
      <p:pic>
        <p:nvPicPr>
          <p:cNvPr id="51203" name="Picture 10" descr="03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928688"/>
            <a:ext cx="30003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2" descr="605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2938" y="2368550"/>
            <a:ext cx="29845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7188" y="935038"/>
            <a:ext cx="3929062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FORMULARIOS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03_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632075"/>
            <a:ext cx="17970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 descr="500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600" y="1327150"/>
            <a:ext cx="611028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 descr="02_500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8600" y="4416425"/>
            <a:ext cx="611028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688975" y="2930525"/>
            <a:ext cx="1458913" cy="492125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cxnSp>
        <p:nvCxnSpPr>
          <p:cNvPr id="108550" name="AutoShape 6"/>
          <p:cNvCxnSpPr>
            <a:cxnSpLocks noChangeShapeType="1"/>
            <a:stCxn id="108549" idx="3"/>
          </p:cNvCxnSpPr>
          <p:nvPr/>
        </p:nvCxnSpPr>
        <p:spPr bwMode="auto">
          <a:xfrm flipV="1">
            <a:off x="2162175" y="2709863"/>
            <a:ext cx="588963" cy="466725"/>
          </a:xfrm>
          <a:prstGeom prst="bentConnector3">
            <a:avLst>
              <a:gd name="adj1" fmla="val 48519"/>
            </a:avLst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847725" y="3425825"/>
            <a:ext cx="1300163" cy="398463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cxnSp>
        <p:nvCxnSpPr>
          <p:cNvPr id="108552" name="AutoShape 8"/>
          <p:cNvCxnSpPr>
            <a:cxnSpLocks noChangeShapeType="1"/>
            <a:stCxn id="108551" idx="3"/>
          </p:cNvCxnSpPr>
          <p:nvPr/>
        </p:nvCxnSpPr>
        <p:spPr bwMode="auto">
          <a:xfrm>
            <a:off x="2162175" y="3625850"/>
            <a:ext cx="590550" cy="1914525"/>
          </a:xfrm>
          <a:prstGeom prst="bentConnector3">
            <a:avLst>
              <a:gd name="adj1" fmla="val 48657"/>
            </a:avLst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3641725" y="1503363"/>
            <a:ext cx="44656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chemeClr val="accent2"/>
                </a:solidFill>
                <a:latin typeface="Tahoma" pitchFamily="34" charset="0"/>
              </a:rPr>
              <a:t>INDUSTRIA Y COMERCIO LA SALVADORA S.A.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138488" y="2006600"/>
            <a:ext cx="21605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121025030 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5443538" y="2151063"/>
            <a:ext cx="1439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12    2  0  0 6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7242175" y="2071688"/>
            <a:ext cx="5032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X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3282950" y="2438400"/>
            <a:ext cx="5032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12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5370513" y="2503488"/>
            <a:ext cx="1439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01   01   2006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7386638" y="2503488"/>
            <a:ext cx="1439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31   12   2006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7531100" y="4725988"/>
            <a:ext cx="11509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673.270.-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7600950" y="5230813"/>
            <a:ext cx="10810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168.754.-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7602538" y="5734050"/>
            <a:ext cx="1079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292.394.-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8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4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0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1" grpId="0" animBg="1"/>
      <p:bldP spid="108553" grpId="0"/>
      <p:bldP spid="108554" grpId="0"/>
      <p:bldP spid="108555" grpId="0"/>
      <p:bldP spid="108556" grpId="0"/>
      <p:bldP spid="108557" grpId="0"/>
      <p:bldP spid="108558" grpId="0"/>
      <p:bldP spid="108559" grpId="0"/>
      <p:bldP spid="108560" grpId="0"/>
      <p:bldP spid="108561" grpId="0"/>
      <p:bldP spid="1085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03_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2663825"/>
            <a:ext cx="17970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846138" y="3857625"/>
            <a:ext cx="1292225" cy="473075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cxnSp>
        <p:nvCxnSpPr>
          <p:cNvPr id="109572" name="AutoShape 4"/>
          <p:cNvCxnSpPr>
            <a:cxnSpLocks noChangeShapeType="1"/>
            <a:stCxn id="109571" idx="3"/>
          </p:cNvCxnSpPr>
          <p:nvPr/>
        </p:nvCxnSpPr>
        <p:spPr bwMode="auto">
          <a:xfrm flipV="1">
            <a:off x="2152650" y="2314575"/>
            <a:ext cx="611188" cy="1779588"/>
          </a:xfrm>
          <a:prstGeom prst="bentConnector3">
            <a:avLst>
              <a:gd name="adj1" fmla="val 48833"/>
            </a:avLst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854075" y="4332288"/>
            <a:ext cx="1300163" cy="469900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cxnSp>
        <p:nvCxnSpPr>
          <p:cNvPr id="109574" name="AutoShape 6"/>
          <p:cNvCxnSpPr>
            <a:cxnSpLocks noChangeShapeType="1"/>
            <a:stCxn id="109573" idx="3"/>
          </p:cNvCxnSpPr>
          <p:nvPr/>
        </p:nvCxnSpPr>
        <p:spPr bwMode="auto">
          <a:xfrm>
            <a:off x="2168525" y="4567238"/>
            <a:ext cx="595313" cy="776287"/>
          </a:xfrm>
          <a:prstGeom prst="bentConnector3">
            <a:avLst>
              <a:gd name="adj1" fmla="val 48532"/>
            </a:avLst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pic>
        <p:nvPicPr>
          <p:cNvPr id="109575" name="Picture 7" descr="02_500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838" y="1214438"/>
            <a:ext cx="611028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6" name="Picture 8" descr="02_500_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3838" y="4222750"/>
            <a:ext cx="611028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7524750" y="4325938"/>
            <a:ext cx="1079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549.630.-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7451725" y="1949450"/>
            <a:ext cx="1152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549.630.-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7524750" y="4613275"/>
            <a:ext cx="1079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137.408.-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7596188" y="5621338"/>
            <a:ext cx="1079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137.408.-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7596188" y="6143625"/>
            <a:ext cx="1079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137.408.-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3" grpId="0" animBg="1"/>
      <p:bldP spid="109577" grpId="0"/>
      <p:bldP spid="109578" grpId="0"/>
      <p:bldP spid="109579" grpId="0"/>
      <p:bldP spid="109580" grpId="0"/>
      <p:bldP spid="1095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03_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2254250"/>
            <a:ext cx="17970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854075" y="3922713"/>
            <a:ext cx="1300163" cy="469900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cxnSp>
        <p:nvCxnSpPr>
          <p:cNvPr id="110596" name="AutoShape 4"/>
          <p:cNvCxnSpPr>
            <a:cxnSpLocks noChangeShapeType="1"/>
            <a:stCxn id="110595" idx="3"/>
            <a:endCxn id="0" idx="1"/>
          </p:cNvCxnSpPr>
          <p:nvPr/>
        </p:nvCxnSpPr>
        <p:spPr bwMode="auto">
          <a:xfrm flipV="1">
            <a:off x="2168525" y="3446463"/>
            <a:ext cx="595313" cy="711200"/>
          </a:xfrm>
          <a:prstGeom prst="bentConnector3">
            <a:avLst>
              <a:gd name="adj1" fmla="val 48532"/>
            </a:avLst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pic>
        <p:nvPicPr>
          <p:cNvPr id="110597" name="Picture 5" descr="200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838" y="2312988"/>
            <a:ext cx="61102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6046788" y="2406650"/>
            <a:ext cx="277336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Lic. Waldo Quintanilla Peñarrieta – Socio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724525" y="2867025"/>
            <a:ext cx="32416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sz="1400" b="1">
                <a:solidFill>
                  <a:schemeClr val="accent2"/>
                </a:solidFill>
                <a:latin typeface="Tahoma" pitchFamily="34" charset="0"/>
              </a:rPr>
              <a:t>1510164 LP</a:t>
            </a:r>
            <a:endParaRPr lang="es-ES" sz="1400" b="1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54280" name="Freeform 8"/>
          <p:cNvSpPr>
            <a:spLocks/>
          </p:cNvSpPr>
          <p:nvPr/>
        </p:nvSpPr>
        <p:spPr bwMode="auto">
          <a:xfrm>
            <a:off x="3230563" y="1828800"/>
            <a:ext cx="2351087" cy="1317625"/>
          </a:xfrm>
          <a:custGeom>
            <a:avLst/>
            <a:gdLst>
              <a:gd name="T0" fmla="*/ 0 w 1481"/>
              <a:gd name="T1" fmla="*/ 2147483647 h 830"/>
              <a:gd name="T2" fmla="*/ 2147483647 w 1481"/>
              <a:gd name="T3" fmla="*/ 2147483647 h 830"/>
              <a:gd name="T4" fmla="*/ 2147483647 w 1481"/>
              <a:gd name="T5" fmla="*/ 2147483647 h 830"/>
              <a:gd name="T6" fmla="*/ 2147483647 w 1481"/>
              <a:gd name="T7" fmla="*/ 2147483647 h 830"/>
              <a:gd name="T8" fmla="*/ 2147483647 w 1481"/>
              <a:gd name="T9" fmla="*/ 2147483647 h 830"/>
              <a:gd name="T10" fmla="*/ 2147483647 w 1481"/>
              <a:gd name="T11" fmla="*/ 2147483647 h 830"/>
              <a:gd name="T12" fmla="*/ 2147483647 w 1481"/>
              <a:gd name="T13" fmla="*/ 2147483647 h 830"/>
              <a:gd name="T14" fmla="*/ 2147483647 w 1481"/>
              <a:gd name="T15" fmla="*/ 2147483647 h 830"/>
              <a:gd name="T16" fmla="*/ 2147483647 w 1481"/>
              <a:gd name="T17" fmla="*/ 2147483647 h 830"/>
              <a:gd name="T18" fmla="*/ 2147483647 w 1481"/>
              <a:gd name="T19" fmla="*/ 2147483647 h 830"/>
              <a:gd name="T20" fmla="*/ 2147483647 w 1481"/>
              <a:gd name="T21" fmla="*/ 2147483647 h 830"/>
              <a:gd name="T22" fmla="*/ 2147483647 w 1481"/>
              <a:gd name="T23" fmla="*/ 2147483647 h 830"/>
              <a:gd name="T24" fmla="*/ 2147483647 w 1481"/>
              <a:gd name="T25" fmla="*/ 2147483647 h 830"/>
              <a:gd name="T26" fmla="*/ 2147483647 w 1481"/>
              <a:gd name="T27" fmla="*/ 2147483647 h 830"/>
              <a:gd name="T28" fmla="*/ 2147483647 w 1481"/>
              <a:gd name="T29" fmla="*/ 2147483647 h 830"/>
              <a:gd name="T30" fmla="*/ 2147483647 w 1481"/>
              <a:gd name="T31" fmla="*/ 2147483647 h 830"/>
              <a:gd name="T32" fmla="*/ 2147483647 w 1481"/>
              <a:gd name="T33" fmla="*/ 2147483647 h 830"/>
              <a:gd name="T34" fmla="*/ 2147483647 w 1481"/>
              <a:gd name="T35" fmla="*/ 2147483647 h 830"/>
              <a:gd name="T36" fmla="*/ 2147483647 w 1481"/>
              <a:gd name="T37" fmla="*/ 2147483647 h 830"/>
              <a:gd name="T38" fmla="*/ 2147483647 w 1481"/>
              <a:gd name="T39" fmla="*/ 2147483647 h 830"/>
              <a:gd name="T40" fmla="*/ 2147483647 w 1481"/>
              <a:gd name="T41" fmla="*/ 2147483647 h 830"/>
              <a:gd name="T42" fmla="*/ 2147483647 w 1481"/>
              <a:gd name="T43" fmla="*/ 2147483647 h 830"/>
              <a:gd name="T44" fmla="*/ 2147483647 w 1481"/>
              <a:gd name="T45" fmla="*/ 2147483647 h 830"/>
              <a:gd name="T46" fmla="*/ 2147483647 w 1481"/>
              <a:gd name="T47" fmla="*/ 0 h 830"/>
              <a:gd name="T48" fmla="*/ 2147483647 w 1481"/>
              <a:gd name="T49" fmla="*/ 2147483647 h 8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81"/>
              <a:gd name="T76" fmla="*/ 0 h 830"/>
              <a:gd name="T77" fmla="*/ 1481 w 1481"/>
              <a:gd name="T78" fmla="*/ 830 h 8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81" h="830">
                <a:moveTo>
                  <a:pt x="0" y="830"/>
                </a:moveTo>
                <a:cubicBezTo>
                  <a:pt x="20" y="828"/>
                  <a:pt x="41" y="829"/>
                  <a:pt x="60" y="823"/>
                </a:cubicBezTo>
                <a:cubicBezTo>
                  <a:pt x="83" y="816"/>
                  <a:pt x="103" y="798"/>
                  <a:pt x="127" y="793"/>
                </a:cubicBezTo>
                <a:cubicBezTo>
                  <a:pt x="169" y="785"/>
                  <a:pt x="212" y="788"/>
                  <a:pt x="254" y="785"/>
                </a:cubicBezTo>
                <a:cubicBezTo>
                  <a:pt x="591" y="693"/>
                  <a:pt x="919" y="615"/>
                  <a:pt x="1227" y="441"/>
                </a:cubicBezTo>
                <a:cubicBezTo>
                  <a:pt x="1329" y="384"/>
                  <a:pt x="1427" y="325"/>
                  <a:pt x="1481" y="217"/>
                </a:cubicBezTo>
                <a:cubicBezTo>
                  <a:pt x="1409" y="170"/>
                  <a:pt x="1325" y="271"/>
                  <a:pt x="1271" y="314"/>
                </a:cubicBezTo>
                <a:cubicBezTo>
                  <a:pt x="1073" y="472"/>
                  <a:pt x="900" y="659"/>
                  <a:pt x="658" y="748"/>
                </a:cubicBezTo>
                <a:cubicBezTo>
                  <a:pt x="622" y="737"/>
                  <a:pt x="612" y="720"/>
                  <a:pt x="583" y="696"/>
                </a:cubicBezTo>
                <a:cubicBezTo>
                  <a:pt x="569" y="685"/>
                  <a:pt x="538" y="666"/>
                  <a:pt x="538" y="666"/>
                </a:cubicBezTo>
                <a:cubicBezTo>
                  <a:pt x="527" y="619"/>
                  <a:pt x="534" y="568"/>
                  <a:pt x="516" y="524"/>
                </a:cubicBezTo>
                <a:cubicBezTo>
                  <a:pt x="493" y="470"/>
                  <a:pt x="416" y="418"/>
                  <a:pt x="366" y="389"/>
                </a:cubicBezTo>
                <a:cubicBezTo>
                  <a:pt x="387" y="502"/>
                  <a:pt x="441" y="605"/>
                  <a:pt x="523" y="688"/>
                </a:cubicBezTo>
                <a:cubicBezTo>
                  <a:pt x="537" y="702"/>
                  <a:pt x="551" y="716"/>
                  <a:pt x="568" y="726"/>
                </a:cubicBezTo>
                <a:cubicBezTo>
                  <a:pt x="698" y="798"/>
                  <a:pt x="682" y="748"/>
                  <a:pt x="553" y="733"/>
                </a:cubicBezTo>
                <a:cubicBezTo>
                  <a:pt x="533" y="731"/>
                  <a:pt x="513" y="728"/>
                  <a:pt x="493" y="726"/>
                </a:cubicBezTo>
                <a:cubicBezTo>
                  <a:pt x="441" y="707"/>
                  <a:pt x="383" y="707"/>
                  <a:pt x="329" y="696"/>
                </a:cubicBezTo>
                <a:cubicBezTo>
                  <a:pt x="309" y="692"/>
                  <a:pt x="289" y="685"/>
                  <a:pt x="269" y="681"/>
                </a:cubicBezTo>
                <a:cubicBezTo>
                  <a:pt x="254" y="678"/>
                  <a:pt x="239" y="676"/>
                  <a:pt x="224" y="673"/>
                </a:cubicBezTo>
                <a:cubicBezTo>
                  <a:pt x="162" y="642"/>
                  <a:pt x="184" y="659"/>
                  <a:pt x="299" y="651"/>
                </a:cubicBezTo>
                <a:cubicBezTo>
                  <a:pt x="334" y="648"/>
                  <a:pt x="369" y="646"/>
                  <a:pt x="404" y="643"/>
                </a:cubicBezTo>
                <a:cubicBezTo>
                  <a:pt x="464" y="665"/>
                  <a:pt x="363" y="678"/>
                  <a:pt x="351" y="681"/>
                </a:cubicBezTo>
                <a:cubicBezTo>
                  <a:pt x="454" y="612"/>
                  <a:pt x="340" y="695"/>
                  <a:pt x="493" y="531"/>
                </a:cubicBezTo>
                <a:cubicBezTo>
                  <a:pt x="656" y="357"/>
                  <a:pt x="828" y="192"/>
                  <a:pt x="972" y="0"/>
                </a:cubicBezTo>
                <a:cubicBezTo>
                  <a:pt x="1001" y="177"/>
                  <a:pt x="927" y="358"/>
                  <a:pt x="927" y="5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  <p:bldP spid="110598" grpId="0"/>
      <p:bldP spid="1105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title"/>
          </p:nvPr>
        </p:nvSpPr>
        <p:spPr bwMode="auto">
          <a:xfrm>
            <a:off x="1857375" y="2143125"/>
            <a:ext cx="5143500" cy="22145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s-ES" sz="5400" b="1" smtClean="0">
                <a:solidFill>
                  <a:srgbClr val="002060"/>
                </a:solidFill>
                <a:latin typeface="Tw Cen MT" pitchFamily="34" charset="0"/>
              </a:rPr>
              <a:t>GRACIAS POR SU ATENCIÓN</a:t>
            </a:r>
          </a:p>
        </p:txBody>
      </p:sp>
    </p:spTree>
  </p:cSld>
  <p:clrMapOvr>
    <a:masterClrMapping/>
  </p:clrMapOvr>
  <p:transition spd="med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857488" y="1714488"/>
            <a:ext cx="3214710" cy="642942"/>
          </a:xfrm>
          <a:prstGeom prst="roundRect">
            <a:avLst>
              <a:gd name="adj" fmla="val 407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Tw Cen MT" pitchFamily="34" charset="0"/>
              </a:rPr>
              <a:t>LEY 843 T.O.V.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428875" y="1071563"/>
            <a:ext cx="3929063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MARCO LEGAL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857488" y="2428868"/>
            <a:ext cx="3214710" cy="714380"/>
          </a:xfrm>
          <a:prstGeom prst="roundRect">
            <a:avLst>
              <a:gd name="adj" fmla="val 407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  <a:latin typeface="Tw Cen MT" pitchFamily="34" charset="0"/>
              </a:rPr>
              <a:t>DS. 24051 (T.O.V.)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928926" y="3214686"/>
            <a:ext cx="3143272" cy="714380"/>
          </a:xfrm>
          <a:prstGeom prst="roundRect">
            <a:avLst>
              <a:gd name="adj" fmla="val 407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  <a:latin typeface="Tw Cen MT" pitchFamily="34" charset="0"/>
              </a:rPr>
              <a:t>DS. 27190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928926" y="4000504"/>
            <a:ext cx="3214710" cy="714380"/>
          </a:xfrm>
          <a:prstGeom prst="roundRect">
            <a:avLst>
              <a:gd name="adj" fmla="val 407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  <a:latin typeface="Tw Cen MT" pitchFamily="34" charset="0"/>
              </a:rPr>
              <a:t>DS. 29387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928926" y="4786322"/>
            <a:ext cx="3286148" cy="714380"/>
          </a:xfrm>
          <a:prstGeom prst="roundRect">
            <a:avLst>
              <a:gd name="adj" fmla="val 407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  <a:latin typeface="Tw Cen MT" pitchFamily="34" charset="0"/>
              </a:rPr>
              <a:t>RND-10-008-11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928926" y="5715016"/>
            <a:ext cx="3286148" cy="714380"/>
          </a:xfrm>
          <a:prstGeom prst="roundRect">
            <a:avLst>
              <a:gd name="adj" fmla="val 407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  <a:latin typeface="Tw Cen MT" pitchFamily="34" charset="0"/>
              </a:rPr>
              <a:t>RA- 05-0041-99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MAPITA"/>
          <p:cNvPicPr>
            <a:picLocks noChangeAspect="1" noChangeArrowheads="1"/>
          </p:cNvPicPr>
          <p:nvPr/>
        </p:nvPicPr>
        <p:blipFill>
          <a:blip r:embed="rId2" cstate="print">
            <a:lum bright="24000" contrast="-26000"/>
          </a:blip>
          <a:srcRect/>
          <a:stretch>
            <a:fillRect/>
          </a:stretch>
        </p:blipFill>
        <p:spPr bwMode="auto">
          <a:xfrm>
            <a:off x="2286000" y="1857375"/>
            <a:ext cx="4929188" cy="445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0313" y="2000250"/>
            <a:ext cx="4500562" cy="78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200" dirty="0">
                <a:solidFill>
                  <a:srgbClr val="0070C0"/>
                </a:solidFill>
                <a:latin typeface="Tw Cen MT" pitchFamily="34" charset="0"/>
              </a:rPr>
              <a:t>BIENES: SITUADOS, COLOCADOS O UTILIZADOS EN EL PAÍS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71750" y="3571875"/>
            <a:ext cx="4429125" cy="78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200" dirty="0">
                <a:solidFill>
                  <a:srgbClr val="0070C0"/>
                </a:solidFill>
                <a:latin typeface="Tw Cen MT" pitchFamily="34" charset="0"/>
              </a:rPr>
              <a:t>DERECHOS: EXPLOTADOS EN TERRITORIO NACIONAL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71750" y="5214938"/>
            <a:ext cx="4429125" cy="714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200" dirty="0">
                <a:solidFill>
                  <a:srgbClr val="0070C0"/>
                </a:solidFill>
                <a:latin typeface="Tw Cen MT" pitchFamily="34" charset="0"/>
              </a:rPr>
              <a:t>ACTIVIDADES: REALIZADAS EN TERRITORIO NACIONAL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643063" y="1071563"/>
            <a:ext cx="6215062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PRINCIPIO DE FUENTE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APITA"/>
          <p:cNvPicPr>
            <a:picLocks noChangeAspect="1" noChangeArrowheads="1"/>
          </p:cNvPicPr>
          <p:nvPr/>
        </p:nvPicPr>
        <p:blipFill>
          <a:blip r:embed="rId2" cstate="print">
            <a:lum bright="24000" contrast="-26000"/>
          </a:blip>
          <a:srcRect/>
          <a:stretch>
            <a:fillRect/>
          </a:stretch>
        </p:blipFill>
        <p:spPr bwMode="auto">
          <a:xfrm>
            <a:off x="2286000" y="1857375"/>
            <a:ext cx="4929188" cy="445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428875" y="2071688"/>
            <a:ext cx="4643438" cy="1206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rgbClr val="0070C0"/>
                </a:solidFill>
                <a:latin typeface="Tw Cen MT" pitchFamily="34" charset="0"/>
              </a:rPr>
              <a:t>REMUNERACIONES O SUELDOS DE DIRECTORES POR ACTIVIDADES QUE REALICEN DESDE EL EXTERIOR PARA EMPRESAS BOLIVIANAS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357438" y="3429000"/>
            <a:ext cx="4786312" cy="27860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rgbClr val="0070C0"/>
                </a:solidFill>
                <a:latin typeface="Tw Cen MT" pitchFamily="34" charset="0"/>
              </a:rPr>
              <a:t>HONORARIOS, RETRIBUCIONES O REMUNERACIONES POR PRESTACIONES DE SERVICIOS (CONSULTORÍA, ASESORAMIENTO DE TODO TIPO, ASISTENCIA TÉCNICA, INVESTIGACIÓN, PROFESIONALES Y PERITAJES), REALIZADOS DESDE O EN EL EXTERIOR, CUANDO LOS MISMOS TENGAN RELACIÓN CON LA OBTENCIÓN DE UTILIDADES DE FUENTE BOLIVIANA (LEY 2493, INCISO E ART. 4 DS 24051).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643063" y="1071563"/>
            <a:ext cx="6215062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PRINCIPIO DE FUENTE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643063" y="1071563"/>
            <a:ext cx="6215062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HECHO IMPONIBLE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57190" y="2015598"/>
            <a:ext cx="4143372" cy="1934528"/>
          </a:xfrm>
          <a:prstGeom prst="roundRect">
            <a:avLst>
              <a:gd name="adj" fmla="val 407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Tw Cen MT" pitchFamily="34" charset="0"/>
              </a:rPr>
              <a:t>El IUE se aplica sobre las utilidades resultantes </a:t>
            </a:r>
          </a:p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Tw Cen MT" pitchFamily="34" charset="0"/>
              </a:rPr>
              <a:t>de los Estados Financieros al cierre de cada gestión anual,  ajustadas de     acuerdo a Ley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714908" y="1785926"/>
            <a:ext cx="3857620" cy="2297251"/>
          </a:xfrm>
          <a:prstGeom prst="roundRect">
            <a:avLst>
              <a:gd name="adj" fmla="val 407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Tw Cen MT" pitchFamily="34" charset="0"/>
              </a:rPr>
              <a:t>Los no obligados a presentar registros contables (que no</a:t>
            </a:r>
          </a:p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Tw Cen MT" pitchFamily="34" charset="0"/>
              </a:rPr>
              <a:t>realicen actividades comerciales), deben elaborar una Memoria Anual especificando los</a:t>
            </a:r>
          </a:p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Tw Cen MT" pitchFamily="34" charset="0"/>
              </a:rPr>
              <a:t>ingresos y los gastos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714644" y="4277830"/>
            <a:ext cx="3857620" cy="2297251"/>
          </a:xfrm>
          <a:prstGeom prst="roundRect">
            <a:avLst>
              <a:gd name="adj" fmla="val 407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Tw Cen MT" pitchFamily="34" charset="0"/>
              </a:rPr>
              <a:t>Para profesiones liberales u oficios, se presume, sin admitir prueba en contrario, que la utilidad neta gravada equivale al 50% del monto total de los ingresos percibidos en la gestión.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45" name="Rectangle 21"/>
          <p:cNvSpPr>
            <a:spLocks noChangeArrowheads="1"/>
          </p:cNvSpPr>
          <p:nvPr/>
        </p:nvSpPr>
        <p:spPr bwMode="auto">
          <a:xfrm>
            <a:off x="1714500" y="1785938"/>
            <a:ext cx="44259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 algn="ctr">
              <a:defRPr/>
            </a:pPr>
            <a:r>
              <a:rPr lang="es-ES_tradnl" sz="1600" b="1" dirty="0">
                <a:latin typeface="Segoe UI" pitchFamily="34" charset="0"/>
                <a:cs typeface="Segoe UI" pitchFamily="34" charset="0"/>
              </a:rPr>
              <a:t>EMPRESAS PUBLICAS O PRIVADAS</a:t>
            </a:r>
            <a:endParaRPr lang="en-US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99446" name="Rectangle 22"/>
          <p:cNvSpPr>
            <a:spLocks noChangeArrowheads="1"/>
          </p:cNvSpPr>
          <p:nvPr/>
        </p:nvSpPr>
        <p:spPr bwMode="auto">
          <a:xfrm>
            <a:off x="2001838" y="2393950"/>
            <a:ext cx="44259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 algn="ctr">
              <a:defRPr/>
            </a:pPr>
            <a:r>
              <a:rPr lang="es-ES_tradnl" sz="1600" b="1" dirty="0">
                <a:latin typeface="Segoe UI" pitchFamily="34" charset="0"/>
                <a:cs typeface="Segoe UI" pitchFamily="34" charset="0"/>
              </a:rPr>
              <a:t>EMPRESAS UNIPERSONALES</a:t>
            </a:r>
            <a:endParaRPr lang="en-US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99447" name="Rectangle 23"/>
          <p:cNvSpPr>
            <a:spLocks noChangeArrowheads="1"/>
          </p:cNvSpPr>
          <p:nvPr/>
        </p:nvSpPr>
        <p:spPr bwMode="auto">
          <a:xfrm>
            <a:off x="3376613" y="4821238"/>
            <a:ext cx="44259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 algn="ctr">
              <a:defRPr/>
            </a:pPr>
            <a:r>
              <a:rPr lang="en-US" sz="1600" b="1" dirty="0">
                <a:latin typeface="Segoe UI" pitchFamily="34" charset="0"/>
                <a:cs typeface="Segoe UI" pitchFamily="34" charset="0"/>
              </a:rPr>
              <a:t>EMPRESAS DE HIDROCARBUROS</a:t>
            </a:r>
          </a:p>
        </p:txBody>
      </p:sp>
      <p:sp>
        <p:nvSpPr>
          <p:cNvPr id="999448" name="Rectangle 24"/>
          <p:cNvSpPr>
            <a:spLocks noChangeArrowheads="1"/>
          </p:cNvSpPr>
          <p:nvPr/>
        </p:nvSpPr>
        <p:spPr bwMode="auto">
          <a:xfrm>
            <a:off x="2662238" y="3614738"/>
            <a:ext cx="44259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 algn="ctr">
              <a:defRPr/>
            </a:pPr>
            <a:r>
              <a:rPr lang="es-ES_tradnl" sz="1600" b="1" dirty="0">
                <a:latin typeface="Segoe UI" pitchFamily="34" charset="0"/>
                <a:cs typeface="Segoe UI" pitchFamily="34" charset="0"/>
              </a:rPr>
              <a:t>PROFESIONALES LIBRES</a:t>
            </a:r>
            <a:endParaRPr lang="en-US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99449" name="Rectangle 25"/>
          <p:cNvSpPr>
            <a:spLocks noChangeArrowheads="1"/>
          </p:cNvSpPr>
          <p:nvPr/>
        </p:nvSpPr>
        <p:spPr bwMode="auto">
          <a:xfrm>
            <a:off x="2289175" y="2992438"/>
            <a:ext cx="44259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 algn="ctr">
              <a:defRPr/>
            </a:pPr>
            <a:r>
              <a:rPr lang="es-ES_tradnl" sz="1600" b="1" dirty="0">
                <a:latin typeface="Segoe UI" pitchFamily="34" charset="0"/>
                <a:cs typeface="Segoe UI" pitchFamily="34" charset="0"/>
              </a:rPr>
              <a:t>SOCIEDADES COMERCIALES Y DE HECHO</a:t>
            </a:r>
            <a:endParaRPr lang="en-US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99450" name="Rectangle 26"/>
          <p:cNvSpPr>
            <a:spLocks noChangeArrowheads="1"/>
          </p:cNvSpPr>
          <p:nvPr/>
        </p:nvSpPr>
        <p:spPr bwMode="auto">
          <a:xfrm>
            <a:off x="3016250" y="4211638"/>
            <a:ext cx="44259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 algn="ctr">
              <a:defRPr/>
            </a:pPr>
            <a:r>
              <a:rPr lang="es-ES_tradnl" sz="1600" b="1" dirty="0">
                <a:latin typeface="Segoe UI" pitchFamily="34" charset="0"/>
                <a:cs typeface="Segoe UI" pitchFamily="34" charset="0"/>
              </a:rPr>
              <a:t>EMPRESAS MINERAS</a:t>
            </a:r>
            <a:endParaRPr lang="en-US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99458" name="Rectangle 34"/>
          <p:cNvSpPr>
            <a:spLocks noChangeArrowheads="1"/>
          </p:cNvSpPr>
          <p:nvPr/>
        </p:nvSpPr>
        <p:spPr bwMode="auto">
          <a:xfrm>
            <a:off x="3736975" y="5449888"/>
            <a:ext cx="44259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 algn="ctr">
              <a:defRPr/>
            </a:pPr>
            <a:r>
              <a:rPr lang="en-US" sz="1600" b="1" dirty="0">
                <a:latin typeface="Segoe UI" pitchFamily="34" charset="0"/>
                <a:cs typeface="Segoe UI" pitchFamily="34" charset="0"/>
              </a:rPr>
              <a:t>EMPRESAS DE ENERGIA ELECTRICA</a:t>
            </a:r>
          </a:p>
        </p:txBody>
      </p:sp>
      <p:sp>
        <p:nvSpPr>
          <p:cNvPr id="999459" name="Rectangle 35"/>
          <p:cNvSpPr>
            <a:spLocks noChangeArrowheads="1"/>
          </p:cNvSpPr>
          <p:nvPr/>
        </p:nvSpPr>
        <p:spPr bwMode="auto">
          <a:xfrm>
            <a:off x="4240213" y="6080125"/>
            <a:ext cx="44259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36" tIns="45718" rIns="91436" bIns="45718" anchor="ctr">
            <a:flatTx/>
          </a:bodyPr>
          <a:lstStyle/>
          <a:p>
            <a:pPr algn="ctr">
              <a:defRPr/>
            </a:pPr>
            <a:r>
              <a:rPr lang="en-US" sz="1600" b="1" dirty="0">
                <a:latin typeface="Segoe UI" pitchFamily="34" charset="0"/>
                <a:cs typeface="Segoe UI" pitchFamily="34" charset="0"/>
              </a:rPr>
              <a:t>OTRAS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71625" y="1071563"/>
            <a:ext cx="6215063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SUJETOS PASIVOS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3429000" y="3224213"/>
            <a:ext cx="2647950" cy="175101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s-ES" sz="1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                           </a:t>
            </a:r>
          </a:p>
          <a:p>
            <a:pPr algn="ctr">
              <a:defRPr/>
            </a:pPr>
            <a:r>
              <a:rPr lang="es-ES" sz="1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          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357938" y="2179638"/>
            <a:ext cx="2500312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tabLst>
                <a:tab pos="849313" algn="l"/>
              </a:tabLst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PROFESIONES LIBERALES</a:t>
            </a:r>
          </a:p>
          <a:p>
            <a:pPr algn="ctr">
              <a:tabLst>
                <a:tab pos="849313" algn="l"/>
              </a:tabLst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   U OFICIOS	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07988" y="5224463"/>
            <a:ext cx="2520950" cy="1062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ES_tradnl" sz="1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Empresas comprendidas en el Código de Comercio, así como empresas unipersonales.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s-ES_tradnl" sz="1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	</a:t>
            </a:r>
            <a:endParaRPr lang="es-ES" sz="1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37263" y="5283200"/>
            <a:ext cx="2820987" cy="979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Personas naturales independientes (se aplican presunciones).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s-E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357563" y="2179638"/>
            <a:ext cx="2798762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NO OBLIGADOS A PRESENTAR REGISTROS CONTABLES</a:t>
            </a:r>
            <a:endParaRPr lang="es-ES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71875" y="5283200"/>
            <a:ext cx="2127250" cy="979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s-ES_tradnl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Las entidades exentas del IUE</a:t>
            </a:r>
            <a:endParaRPr lang="es-ES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s-E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7188" y="2179638"/>
            <a:ext cx="2559050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6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SUJETOS OBLIGADOS A LLEVAR REGISTROS CONTABLES</a:t>
            </a:r>
            <a:endParaRPr lang="es-ES" sz="16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7417" name="Picture 9" descr="J0164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214686"/>
            <a:ext cx="2476500" cy="17684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18" name="Picture 10" descr="J0185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295650"/>
            <a:ext cx="2087563" cy="16430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7899" name="11 CuadroTexto"/>
          <p:cNvSpPr txBox="1">
            <a:spLocks noChangeArrowheads="1"/>
          </p:cNvSpPr>
          <p:nvPr/>
        </p:nvSpPr>
        <p:spPr bwMode="auto">
          <a:xfrm>
            <a:off x="3643313" y="3795713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BO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ENTIDADES SIN FINES DE LUCRO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571625" y="1071546"/>
            <a:ext cx="6215063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Tw Cen MT" pitchFamily="34" charset="0"/>
              </a:rPr>
              <a:t>SUJETOS PASIVOS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643063" y="1006475"/>
            <a:ext cx="6072187" cy="708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/>
          <a:p>
            <a:pPr algn="ctr" defTabSz="1044575">
              <a:defRPr/>
            </a:pPr>
            <a:r>
              <a:rPr lang="es-ES_tradnl" sz="4000" b="1" dirty="0">
                <a:solidFill>
                  <a:srgbClr val="002060"/>
                </a:solidFill>
                <a:latin typeface="Tw Cen MT" pitchFamily="34" charset="0"/>
              </a:rPr>
              <a:t>EXENCIONES</a:t>
            </a:r>
            <a:endParaRPr lang="es-ES" sz="4000" b="1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57188" y="1714500"/>
            <a:ext cx="8358187" cy="3929063"/>
          </a:xfrm>
          <a:prstGeom prst="flowChartAlternateProcess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50000"/>
              </a:spcBef>
            </a:pPr>
            <a:r>
              <a:rPr lang="es-ES_tradnl" sz="20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CONDICIONES: </a:t>
            </a:r>
          </a:p>
          <a:p>
            <a:pPr algn="just">
              <a:spcBef>
                <a:spcPct val="50000"/>
              </a:spcBef>
            </a:pPr>
            <a:r>
              <a:rPr lang="es-ES_tradnl" sz="20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Que no realicen actividades de intermediación financiera u otras comerciales, que por disposición de sus estatutos, la totalidad de sus ingresos y el patrimonio se destinen exclusivamente a los fines enumerados;</a:t>
            </a:r>
          </a:p>
          <a:p>
            <a:pPr algn="just">
              <a:spcBef>
                <a:spcPct val="50000"/>
              </a:spcBef>
            </a:pPr>
            <a:r>
              <a:rPr lang="es-ES_tradnl" sz="20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Que no se distribuyan directa o indirectamente entre sus asociados; y </a:t>
            </a:r>
          </a:p>
          <a:p>
            <a:pPr algn="just">
              <a:spcBef>
                <a:spcPct val="50000"/>
              </a:spcBef>
            </a:pPr>
            <a:r>
              <a:rPr lang="es-ES_tradnl" sz="20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Que, en caso de liquidación, su patrimonio se distribuya entre entidades de igual objeto o se done a instituciones públicas.</a:t>
            </a:r>
            <a:endParaRPr lang="es-ES" sz="200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8916" name="3 Rectángulo"/>
          <p:cNvSpPr>
            <a:spLocks noChangeArrowheads="1"/>
          </p:cNvSpPr>
          <p:nvPr/>
        </p:nvSpPr>
        <p:spPr bwMode="auto">
          <a:xfrm>
            <a:off x="571500" y="1714500"/>
            <a:ext cx="578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(Art. 49 de la Ley 843 T.O.V. y Art. 5 del D.S. 24051)</a:t>
            </a:r>
            <a:endParaRPr lang="es-ES" sz="200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light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Theme_Firelight_theme</Template>
  <TotalTime>6713</TotalTime>
  <Words>868</Words>
  <Application>Microsoft Office PowerPoint</Application>
  <PresentationFormat>On-screen Show (4:3)</PresentationFormat>
  <Paragraphs>239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Firelight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5750</dc:creator>
  <cp:lastModifiedBy>5750</cp:lastModifiedBy>
  <cp:revision>5</cp:revision>
  <dcterms:modified xsi:type="dcterms:W3CDTF">2013-10-10T02:59:33Z</dcterms:modified>
</cp:coreProperties>
</file>