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CED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D6F7B0-7CC7-487D-B0B3-E46CCACD907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74142-0694-4A78-91A4-2F1E271B867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18C68-CB10-4883-9191-F8820D460DA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B17A7-6EB7-4730-ACDA-7D1878C650F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FEFEBB-17AC-4F44-8068-4AD3D0723A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758F4-BEA9-43D8-85C2-4683257E06C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B3FD9-1CFF-49EA-9ADF-F8F8B662E33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F5B07-9AA5-4A86-98AE-88FD7B13E58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087A1-F6FE-4282-90D1-8CB8E54E9A9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DC46B-37C7-45B0-8965-B885FAB4FAE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07DB1-787B-4C37-8169-0DDA0E16FFF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7D58B-6FF5-4815-9014-AD9D9B0B43E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74BDD-9274-4C0F-B496-2474E09FDC7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DB04C6-4BE0-4C46-980E-1A45BB2D2854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573463"/>
            <a:ext cx="7777163" cy="2232025"/>
          </a:xfrm>
        </p:spPr>
        <p:txBody>
          <a:bodyPr/>
          <a:lstStyle/>
          <a:p>
            <a:r>
              <a:rPr lang="es-BO" sz="3600" b="1"/>
              <a:t>Impuesto sobre las Utilidades</a:t>
            </a:r>
          </a:p>
          <a:p>
            <a:r>
              <a:rPr lang="es-BO" sz="3600" b="1"/>
              <a:t>De las Empresas</a:t>
            </a:r>
          </a:p>
          <a:p>
            <a:endParaRPr lang="es-BO" sz="800"/>
          </a:p>
          <a:p>
            <a:endParaRPr lang="es-BO" sz="800"/>
          </a:p>
          <a:p>
            <a:endParaRPr lang="es-BO" sz="800"/>
          </a:p>
          <a:p>
            <a:r>
              <a:rPr lang="es-BO" sz="1800"/>
              <a:t>Santa Cruz-Bolivia-Julio 2013</a:t>
            </a:r>
            <a:endParaRPr lang="es-ES" sz="1800"/>
          </a:p>
        </p:txBody>
      </p:sp>
      <p:pic>
        <p:nvPicPr>
          <p:cNvPr id="2052" name="Picture 4" descr="MP900178677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571612"/>
            <a:ext cx="2736850" cy="1800225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84213" y="549275"/>
            <a:ext cx="777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BO" sz="2000" b="1"/>
              <a:t>UNIVERSIDAD AUTONOMA GABRIEL RENE MORENO</a:t>
            </a:r>
            <a:endParaRPr lang="es-ES" sz="2000" b="1"/>
          </a:p>
        </p:txBody>
      </p:sp>
      <p:pic>
        <p:nvPicPr>
          <p:cNvPr id="2055" name="Picture 7" descr="ANd9GcSyH51iZr0i4q58FmzyG9iLZDZloqhc-KsQswW7IoA3teNbXIBG_tK-_srUI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88913"/>
            <a:ext cx="1008062" cy="1008062"/>
          </a:xfrm>
          <a:prstGeom prst="rect">
            <a:avLst/>
          </a:prstGeom>
          <a:noFill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284663" y="5876925"/>
            <a:ext cx="4319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BO" b="1" i="1">
                <a:latin typeface="Times New Roman" pitchFamily="18" charset="0"/>
              </a:rPr>
              <a:t>MSc Jorge A. Akamine Toledo</a:t>
            </a:r>
            <a:endParaRPr lang="es-ES" b="1" i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229600" cy="936625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BO" sz="2800" b="1"/>
              <a:t>¿ Que Grava? Utilidad Presunta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BO" sz="2400" b="1"/>
              <a:t>Art. 47 Ley Nº 843 T.O.</a:t>
            </a:r>
            <a:endParaRPr lang="es-ES" sz="2400" b="1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sz="3200" b="1" dirty="0"/>
              <a:t>Profesionales Liberales u Oficios I.U.E</a:t>
            </a:r>
            <a:endParaRPr lang="es-ES" sz="3200" b="1" dirty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39750" y="2781300"/>
            <a:ext cx="8208963" cy="1368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800"/>
              <a:t>En el caso de ejercicio de profesiones</a:t>
            </a:r>
          </a:p>
          <a:p>
            <a:r>
              <a:rPr lang="es-BO" sz="2800"/>
              <a:t>Liberales u oficios, se presumirá, sin admitir </a:t>
            </a:r>
          </a:p>
          <a:p>
            <a:r>
              <a:rPr lang="es-BO" sz="2800"/>
              <a:t>Prueba en contrario, </a:t>
            </a:r>
            <a:r>
              <a:rPr lang="es-BO" sz="2800" b="1"/>
              <a:t>que:</a:t>
            </a:r>
            <a:endParaRPr lang="es-ES" sz="2800" b="1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39750" y="4292600"/>
            <a:ext cx="8208963" cy="22320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800"/>
              <a:t>La utilidad neta gravada será equivalente al</a:t>
            </a:r>
          </a:p>
          <a:p>
            <a:r>
              <a:rPr lang="es-BO" sz="2800"/>
              <a:t>50% del monto total de los ingresos</a:t>
            </a:r>
          </a:p>
          <a:p>
            <a:r>
              <a:rPr lang="es-BO" sz="2800"/>
              <a:t>Percibidos, deducidos del IVA declarado y</a:t>
            </a:r>
          </a:p>
          <a:p>
            <a:r>
              <a:rPr lang="es-BO" sz="2800"/>
              <a:t>Pagado durante la gestión a declararse.</a:t>
            </a:r>
            <a:endParaRPr lang="es-E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sz="3200" b="1" dirty="0"/>
              <a:t>Profesionales Liberales u Oficios I.U.E</a:t>
            </a:r>
            <a:endParaRPr lang="es-ES" sz="3200" b="1" dirty="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755650" y="1341438"/>
            <a:ext cx="7704138" cy="18002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000"/>
              <a:t>FORM – 510</a:t>
            </a:r>
          </a:p>
          <a:p>
            <a:pPr algn="ctr"/>
            <a:r>
              <a:rPr lang="es-BO" sz="2000"/>
              <a:t>ANUAL</a:t>
            </a:r>
          </a:p>
          <a:p>
            <a:pPr algn="ctr"/>
            <a:r>
              <a:rPr lang="es-BO" sz="2000"/>
              <a:t>En base a los registros de sus libros de Ventas – IVA</a:t>
            </a:r>
          </a:p>
          <a:p>
            <a:pPr algn="ctr"/>
            <a:r>
              <a:rPr lang="es-BO" sz="2000"/>
              <a:t> y otros documentos.</a:t>
            </a:r>
            <a:endParaRPr lang="es-ES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755650" y="3357563"/>
            <a:ext cx="7704138" cy="1366837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000"/>
              <a:t>FORM – 110</a:t>
            </a:r>
          </a:p>
          <a:p>
            <a:pPr algn="ctr"/>
            <a:r>
              <a:rPr lang="es-BO" sz="2000"/>
              <a:t>Detalle de facturas por gastos personales</a:t>
            </a:r>
          </a:p>
          <a:p>
            <a:pPr algn="ctr"/>
            <a:r>
              <a:rPr lang="es-BO" sz="2000"/>
              <a:t>De la gestión a declararse</a:t>
            </a:r>
            <a:endParaRPr lang="es-ES"/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827088" y="5013325"/>
            <a:ext cx="7704137" cy="7921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000"/>
              <a:t>Boleta de Pago F-1000</a:t>
            </a:r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sz="3200" b="1" dirty="0"/>
              <a:t>Profesionales Liberales u Oficios I.U.E</a:t>
            </a:r>
            <a:endParaRPr lang="es-ES" sz="3200" b="1" dirty="0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11188" y="1484313"/>
            <a:ext cx="7704137" cy="7921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800" b="1"/>
              <a:t>¿ Quienes no Pagan?</a:t>
            </a:r>
            <a:endParaRPr lang="es-ES" sz="2800" b="1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55650" y="3213100"/>
            <a:ext cx="417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BO" sz="2400"/>
              <a:t>Las actividades:</a:t>
            </a:r>
            <a:endParaRPr lang="es-ES" sz="2400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84213" y="4221163"/>
            <a:ext cx="7777162" cy="86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800"/>
              <a:t>Profesionales con Relación de Dependencia</a:t>
            </a:r>
            <a:endParaRPr lang="es-ES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33413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sz="3200" b="1" dirty="0"/>
              <a:t>Profesionales Liberales u Oficios I.U.E</a:t>
            </a:r>
            <a:endParaRPr lang="es-ES" sz="3200" b="1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71550" y="981075"/>
            <a:ext cx="7272338" cy="431800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s-BO" sz="2400"/>
              <a:t>Determinación de la Utilidad Imponible</a:t>
            </a:r>
            <a:endParaRPr lang="es-ES" sz="24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79388" y="2276475"/>
            <a:ext cx="1800225" cy="4392613"/>
          </a:xfrm>
          <a:prstGeom prst="rect">
            <a:avLst/>
          </a:prstGeom>
          <a:solidFill>
            <a:srgbClr val="CECED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000" b="1"/>
              <a:t>I</a:t>
            </a:r>
          </a:p>
          <a:p>
            <a:endParaRPr lang="es-BO" sz="2000" b="1"/>
          </a:p>
          <a:p>
            <a:r>
              <a:rPr lang="es-BO" sz="2000" b="1"/>
              <a:t>II = I x 13%</a:t>
            </a:r>
          </a:p>
          <a:p>
            <a:endParaRPr lang="es-BO" sz="2000" b="1"/>
          </a:p>
          <a:p>
            <a:r>
              <a:rPr lang="es-BO" sz="2000" b="1"/>
              <a:t>III = I – II</a:t>
            </a:r>
          </a:p>
          <a:p>
            <a:endParaRPr lang="es-BO" sz="2000" b="1"/>
          </a:p>
          <a:p>
            <a:r>
              <a:rPr lang="es-BO" sz="2000" b="1"/>
              <a:t>IV = III X 50%</a:t>
            </a:r>
          </a:p>
          <a:p>
            <a:endParaRPr lang="es-BO" sz="2000" b="1"/>
          </a:p>
          <a:p>
            <a:r>
              <a:rPr lang="es-BO" sz="2000" b="1"/>
              <a:t>V = IV X 25%</a:t>
            </a:r>
          </a:p>
          <a:p>
            <a:endParaRPr lang="es-BO" sz="2000" b="1"/>
          </a:p>
          <a:p>
            <a:r>
              <a:rPr lang="es-BO" sz="2000" b="1"/>
              <a:t>VI = V X 50%</a:t>
            </a:r>
          </a:p>
          <a:p>
            <a:endParaRPr lang="es-BO" sz="2000" b="1"/>
          </a:p>
          <a:p>
            <a:r>
              <a:rPr lang="es-BO" sz="2000" b="1"/>
              <a:t>VII = V – VI</a:t>
            </a:r>
          </a:p>
          <a:p>
            <a:endParaRPr lang="es-ES" sz="2000" b="1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979613" y="2276475"/>
            <a:ext cx="1871662" cy="4392613"/>
          </a:xfrm>
          <a:prstGeom prst="rect">
            <a:avLst/>
          </a:prstGeom>
          <a:solidFill>
            <a:srgbClr val="CECED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000"/>
              <a:t>100,00</a:t>
            </a:r>
          </a:p>
          <a:p>
            <a:pPr algn="ctr"/>
            <a:endParaRPr lang="es-BO" sz="2000"/>
          </a:p>
          <a:p>
            <a:pPr algn="ctr"/>
            <a:r>
              <a:rPr lang="es-BO" sz="2000"/>
              <a:t>13,00</a:t>
            </a:r>
          </a:p>
          <a:p>
            <a:pPr algn="ctr"/>
            <a:endParaRPr lang="es-BO" sz="2000"/>
          </a:p>
          <a:p>
            <a:pPr algn="ctr"/>
            <a:r>
              <a:rPr lang="es-BO" sz="2000"/>
              <a:t>87,00</a:t>
            </a:r>
          </a:p>
          <a:p>
            <a:pPr algn="ctr"/>
            <a:endParaRPr lang="es-BO" sz="2000"/>
          </a:p>
          <a:p>
            <a:pPr algn="ctr"/>
            <a:r>
              <a:rPr lang="es-BO" sz="2000"/>
              <a:t>43,50</a:t>
            </a:r>
          </a:p>
          <a:p>
            <a:pPr algn="ctr"/>
            <a:endParaRPr lang="es-BO" sz="2000"/>
          </a:p>
          <a:p>
            <a:pPr algn="ctr"/>
            <a:r>
              <a:rPr lang="es-BO" sz="2000" u="sng"/>
              <a:t>10,88</a:t>
            </a:r>
          </a:p>
          <a:p>
            <a:pPr algn="ctr"/>
            <a:endParaRPr lang="es-BO" sz="2000"/>
          </a:p>
          <a:p>
            <a:pPr algn="ctr"/>
            <a:r>
              <a:rPr lang="es-BO" sz="2000"/>
              <a:t>5,44</a:t>
            </a:r>
          </a:p>
          <a:p>
            <a:pPr algn="ctr"/>
            <a:endParaRPr lang="es-BO" sz="2000"/>
          </a:p>
          <a:p>
            <a:pPr algn="ctr"/>
            <a:r>
              <a:rPr lang="es-BO" sz="2000" b="1"/>
              <a:t>5,44</a:t>
            </a:r>
            <a:endParaRPr lang="es-ES" sz="2000" b="1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3851275" y="2276475"/>
            <a:ext cx="4752975" cy="4392613"/>
          </a:xfrm>
          <a:prstGeom prst="rect">
            <a:avLst/>
          </a:prstGeom>
          <a:solidFill>
            <a:srgbClr val="CECED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000"/>
              <a:t>T. INGRESOS PERCIBIDOS</a:t>
            </a:r>
          </a:p>
          <a:p>
            <a:endParaRPr lang="es-BO" sz="2000"/>
          </a:p>
          <a:p>
            <a:r>
              <a:rPr lang="es-BO" sz="2000"/>
              <a:t>I.V.A.</a:t>
            </a:r>
          </a:p>
          <a:p>
            <a:endParaRPr lang="es-BO" sz="2000"/>
          </a:p>
          <a:p>
            <a:r>
              <a:rPr lang="es-BO" sz="2000"/>
              <a:t>TOTAL INGRESOS NETOS</a:t>
            </a:r>
          </a:p>
          <a:p>
            <a:endParaRPr lang="es-BO" sz="2000"/>
          </a:p>
          <a:p>
            <a:r>
              <a:rPr lang="es-BO" sz="2000"/>
              <a:t>BASE PRESUNTA</a:t>
            </a:r>
          </a:p>
          <a:p>
            <a:endParaRPr lang="es-BO" sz="2000"/>
          </a:p>
          <a:p>
            <a:r>
              <a:rPr lang="es-BO" sz="2000" u="sng"/>
              <a:t>IMPUESTO DETERMINADO</a:t>
            </a:r>
          </a:p>
          <a:p>
            <a:endParaRPr lang="es-BO" sz="2000"/>
          </a:p>
          <a:p>
            <a:r>
              <a:rPr lang="es-BO" sz="2000"/>
              <a:t>FACT. GASTOS PERSONALES</a:t>
            </a:r>
          </a:p>
          <a:p>
            <a:endParaRPr lang="es-BO" sz="2000"/>
          </a:p>
          <a:p>
            <a:r>
              <a:rPr lang="es-BO" sz="2000" b="1"/>
              <a:t>IMPUESTO A PAGAR</a:t>
            </a:r>
            <a:endParaRPr lang="es-ES" sz="2000" b="1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179388" y="1700213"/>
            <a:ext cx="1800225" cy="5762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 b="1"/>
              <a:t>REF</a:t>
            </a:r>
            <a:r>
              <a:rPr lang="es-BO"/>
              <a:t>.</a:t>
            </a:r>
            <a:endParaRPr lang="es-ES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1979613" y="1700213"/>
            <a:ext cx="1871662" cy="5762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 b="1"/>
              <a:t>Ejemplo</a:t>
            </a:r>
            <a:endParaRPr lang="es-ES" sz="2400" b="1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3851275" y="1700213"/>
            <a:ext cx="4752975" cy="5762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 b="1"/>
              <a:t>DESCRIPCION</a:t>
            </a:r>
            <a:endParaRPr lang="es-ES" sz="24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755650" y="404813"/>
            <a:ext cx="7704138" cy="10080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800" b="1" dirty="0"/>
              <a:t>PERSONAS NATURALES QUE EJERCEN</a:t>
            </a:r>
          </a:p>
          <a:p>
            <a:pPr algn="ctr"/>
            <a:r>
              <a:rPr lang="es-BO" sz="2800" b="1" dirty="0"/>
              <a:t>PROFESIONES U OFICIOS</a:t>
            </a:r>
            <a:endParaRPr lang="es-ES" sz="2800" b="1" dirty="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39750" y="1628775"/>
            <a:ext cx="8135938" cy="4968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000" dirty="0"/>
              <a:t>Actividad N° 1</a:t>
            </a:r>
          </a:p>
          <a:p>
            <a:endParaRPr lang="es-BO" sz="2000" dirty="0"/>
          </a:p>
          <a:p>
            <a:r>
              <a:rPr lang="es-BO" sz="2000" dirty="0" smtClean="0"/>
              <a:t>El Señor Jaime Terceros </a:t>
            </a:r>
            <a:r>
              <a:rPr lang="es-BO" sz="2000" dirty="0"/>
              <a:t>presta servicios de </a:t>
            </a:r>
            <a:r>
              <a:rPr lang="es-BO" sz="2000" dirty="0" smtClean="0"/>
              <a:t>Jardinería</a:t>
            </a:r>
          </a:p>
          <a:p>
            <a:r>
              <a:rPr lang="es-BO" sz="2000" dirty="0" smtClean="0"/>
              <a:t> </a:t>
            </a:r>
            <a:r>
              <a:rPr lang="es-BO" sz="2000" dirty="0"/>
              <a:t>con NIT </a:t>
            </a:r>
            <a:r>
              <a:rPr lang="es-BO" sz="2000" dirty="0" smtClean="0"/>
              <a:t>2227046015</a:t>
            </a:r>
            <a:endParaRPr lang="es-BO" sz="2000" dirty="0"/>
          </a:p>
          <a:p>
            <a:endParaRPr lang="es-BO" sz="2000" dirty="0"/>
          </a:p>
          <a:p>
            <a:pPr>
              <a:buFontTx/>
              <a:buChar char="-"/>
            </a:pPr>
            <a:r>
              <a:rPr lang="es-BO" sz="2000" dirty="0"/>
              <a:t>Percibió ingresos por servicios realizados en la Gestión</a:t>
            </a:r>
          </a:p>
          <a:p>
            <a:pPr>
              <a:buFontTx/>
              <a:buChar char="-"/>
            </a:pPr>
            <a:r>
              <a:rPr lang="es-BO" sz="2000" dirty="0" smtClean="0"/>
              <a:t>2012, </a:t>
            </a:r>
            <a:r>
              <a:rPr lang="es-BO" sz="2000" dirty="0"/>
              <a:t>la suma de Bs. 180.000.-, asimismo por alquiler de una</a:t>
            </a:r>
          </a:p>
          <a:p>
            <a:pPr>
              <a:buFontTx/>
              <a:buChar char="-"/>
            </a:pPr>
            <a:r>
              <a:rPr lang="es-BO" sz="2000" dirty="0"/>
              <a:t>Caseta en la ramada Bs. 2.400.- </a:t>
            </a:r>
            <a:r>
              <a:rPr lang="es-BO" i="1" dirty="0"/>
              <a:t>(por este pequeño ingreso no se</a:t>
            </a:r>
          </a:p>
          <a:p>
            <a:pPr>
              <a:buFontTx/>
              <a:buChar char="-"/>
            </a:pPr>
            <a:r>
              <a:rPr lang="es-BO" i="1" dirty="0"/>
              <a:t>Emitió nota fiscal).</a:t>
            </a:r>
          </a:p>
          <a:p>
            <a:pPr>
              <a:buFontTx/>
              <a:buChar char="-"/>
            </a:pPr>
            <a:endParaRPr lang="es-BO" sz="2000" i="1" dirty="0"/>
          </a:p>
          <a:p>
            <a:pPr>
              <a:buFontTx/>
              <a:buChar char="-"/>
            </a:pPr>
            <a:r>
              <a:rPr lang="es-BO" sz="2000" dirty="0"/>
              <a:t>En la gestión </a:t>
            </a:r>
            <a:r>
              <a:rPr lang="es-BO" sz="2000" dirty="0" smtClean="0"/>
              <a:t>2012 </a:t>
            </a:r>
            <a:r>
              <a:rPr lang="es-BO" sz="2000" dirty="0"/>
              <a:t>realizo gastos personales según facturas</a:t>
            </a:r>
          </a:p>
          <a:p>
            <a:pPr>
              <a:buFontTx/>
              <a:buChar char="-"/>
            </a:pPr>
            <a:r>
              <a:rPr lang="es-BO" sz="2000" dirty="0"/>
              <a:t>Por Bs. 90.000.-</a:t>
            </a:r>
          </a:p>
          <a:p>
            <a:pPr>
              <a:buFontTx/>
              <a:buChar char="-"/>
            </a:pPr>
            <a:endParaRPr lang="es-BO" sz="2000" dirty="0"/>
          </a:p>
          <a:p>
            <a:pPr>
              <a:buFontTx/>
              <a:buChar char="-"/>
            </a:pPr>
            <a:r>
              <a:rPr lang="es-BO" sz="2000" dirty="0"/>
              <a:t>-Fecha de declaración y pago el </a:t>
            </a:r>
            <a:r>
              <a:rPr lang="es-BO" sz="2000" dirty="0" smtClean="0"/>
              <a:t>20/04/2013</a:t>
            </a:r>
            <a:endParaRPr lang="es-BO" sz="2000" dirty="0"/>
          </a:p>
          <a:p>
            <a:endParaRPr lang="es-BO" sz="2000" dirty="0"/>
          </a:p>
          <a:p>
            <a:r>
              <a:rPr lang="es-BO" i="1" dirty="0"/>
              <a:t>Se requiere determinar el impuesto IUE y emitir la DD.JJ. correspondiente</a:t>
            </a:r>
            <a:endParaRPr lang="es-ES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endParaRPr lang="es-BO" sz="3600"/>
          </a:p>
          <a:p>
            <a:pPr algn="ctr">
              <a:buFontTx/>
              <a:buNone/>
            </a:pPr>
            <a:r>
              <a:rPr lang="es-BO" sz="3600"/>
              <a:t>ALICUOTA</a:t>
            </a:r>
          </a:p>
          <a:p>
            <a:pPr algn="ctr">
              <a:buFontTx/>
              <a:buNone/>
            </a:pPr>
            <a:r>
              <a:rPr lang="es-BO" sz="9600"/>
              <a:t>25%</a:t>
            </a:r>
            <a:endParaRPr lang="es-ES" sz="960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sz="3200" b="1" dirty="0"/>
              <a:t>Profesionales Liberales u Oficios I.U.E</a:t>
            </a:r>
            <a:endParaRPr lang="es-ES" sz="32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900113" y="908050"/>
            <a:ext cx="7343775" cy="18732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800" b="1"/>
              <a:t>PERSONAS NATURALES QUE EJERCEN </a:t>
            </a:r>
          </a:p>
          <a:p>
            <a:pPr algn="ctr"/>
            <a:r>
              <a:rPr lang="es-BO" sz="2800" b="1"/>
              <a:t>PROFESIONES U OFICIOS</a:t>
            </a:r>
            <a:endParaRPr lang="es-ES" sz="2800" b="1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195513" y="3933825"/>
            <a:ext cx="4752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2800"/>
              <a:t>ACTIVIDADES</a:t>
            </a:r>
            <a:endParaRPr lang="es-E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  <a:ln w="38100"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s-BO" sz="2200" dirty="0"/>
              <a:t>Actividad N° 2</a:t>
            </a:r>
          </a:p>
          <a:p>
            <a:pPr>
              <a:buFontTx/>
              <a:buNone/>
            </a:pPr>
            <a:endParaRPr lang="es-BO" sz="800" dirty="0"/>
          </a:p>
          <a:p>
            <a:pPr>
              <a:buFontTx/>
              <a:buNone/>
            </a:pPr>
            <a:r>
              <a:rPr lang="es-BO" sz="2200" dirty="0"/>
              <a:t>El medico cirujano </a:t>
            </a:r>
            <a:r>
              <a:rPr lang="es-BO" sz="2200" dirty="0" smtClean="0"/>
              <a:t>Alejandro Roca </a:t>
            </a:r>
            <a:r>
              <a:rPr lang="es-BO" sz="2200" dirty="0"/>
              <a:t>con NIT N° </a:t>
            </a:r>
            <a:r>
              <a:rPr lang="es-BO" sz="2200" dirty="0" smtClean="0"/>
              <a:t>3365796010</a:t>
            </a:r>
            <a:endParaRPr lang="es-BO" sz="2200" dirty="0"/>
          </a:p>
          <a:p>
            <a:pPr>
              <a:buFontTx/>
              <a:buNone/>
            </a:pPr>
            <a:endParaRPr lang="es-BO" sz="2200" dirty="0"/>
          </a:p>
          <a:p>
            <a:pPr>
              <a:buFontTx/>
              <a:buChar char="-"/>
            </a:pPr>
            <a:r>
              <a:rPr lang="es-BO" sz="2200" dirty="0"/>
              <a:t>Percibió ingresos como profesional en la Gestión 2009, la suma de Bs. 90.000.-, asimismo por intereses bancarios de Bs. 5.000 y por alquileres de bienes inmuebles de Bs. 8.000.-</a:t>
            </a:r>
          </a:p>
          <a:p>
            <a:pPr>
              <a:buFontTx/>
              <a:buChar char="-"/>
            </a:pPr>
            <a:endParaRPr lang="es-BO" sz="2200" dirty="0"/>
          </a:p>
          <a:p>
            <a:pPr>
              <a:buFontTx/>
              <a:buChar char="-"/>
            </a:pPr>
            <a:r>
              <a:rPr lang="es-BO" sz="2200" dirty="0"/>
              <a:t>En la Gestión 2009 realizo gastos personales según facturas por Bs. 20.000,00.-</a:t>
            </a:r>
          </a:p>
          <a:p>
            <a:pPr>
              <a:buFontTx/>
              <a:buChar char="-"/>
            </a:pPr>
            <a:r>
              <a:rPr lang="es-BO" sz="2200" dirty="0"/>
              <a:t>Fecha de declaración y pago hoy</a:t>
            </a:r>
          </a:p>
          <a:p>
            <a:pPr>
              <a:buFontTx/>
              <a:buNone/>
            </a:pPr>
            <a:r>
              <a:rPr lang="es-BO" sz="1800" i="1" dirty="0"/>
              <a:t>Se requiere determinar el impuesto IUE y emitir la DD.JJ correspondiente</a:t>
            </a:r>
            <a:endParaRPr lang="es-ES" sz="1800" i="1" dirty="0"/>
          </a:p>
        </p:txBody>
      </p:sp>
      <p:sp>
        <p:nvSpPr>
          <p:cNvPr id="22532" name="AutoShape 4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PERSONAS NATURALES QUE EJERCEN </a:t>
            </a:r>
            <a:br>
              <a:rPr lang="es-BO" sz="2800" b="1"/>
            </a:br>
            <a:r>
              <a:rPr lang="es-BO" sz="2800" b="1"/>
              <a:t>PROFESIONES U OFICIOS</a:t>
            </a:r>
            <a:endParaRPr lang="es-ES" sz="28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b="1" dirty="0"/>
              <a:t>SUJETOS PASIVOS I.U.E</a:t>
            </a:r>
            <a:endParaRPr lang="es-E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2459037" cy="4310063"/>
          </a:xfrm>
          <a:ln w="38100"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endParaRPr lang="es-BO"/>
          </a:p>
          <a:p>
            <a:pPr>
              <a:buFontTx/>
              <a:buNone/>
            </a:pPr>
            <a:endParaRPr lang="es-BO"/>
          </a:p>
          <a:p>
            <a:pPr>
              <a:buFontTx/>
              <a:buNone/>
            </a:pPr>
            <a:endParaRPr lang="es-BO"/>
          </a:p>
          <a:p>
            <a:pPr>
              <a:buFontTx/>
              <a:buNone/>
            </a:pPr>
            <a:endParaRPr lang="es-BO" sz="2400"/>
          </a:p>
          <a:p>
            <a:pPr>
              <a:buFontTx/>
              <a:buNone/>
            </a:pPr>
            <a:endParaRPr lang="es-BO" sz="2400"/>
          </a:p>
          <a:p>
            <a:pPr>
              <a:buFontTx/>
              <a:buNone/>
            </a:pPr>
            <a:r>
              <a:rPr lang="es-BO" sz="2400"/>
              <a:t>PROFESIONES LIBERALES U OFICIOS</a:t>
            </a:r>
          </a:p>
          <a:p>
            <a:pPr>
              <a:buFontTx/>
              <a:buNone/>
            </a:pPr>
            <a:endParaRPr lang="es-E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348038" y="1844675"/>
            <a:ext cx="2447925" cy="42481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r>
              <a:rPr lang="es-BO" sz="2400" b="1"/>
              <a:t>NO</a:t>
            </a:r>
          </a:p>
          <a:p>
            <a:pPr algn="ctr"/>
            <a:r>
              <a:rPr lang="es-BO" sz="2400"/>
              <a:t>OBLIGADOS A </a:t>
            </a:r>
          </a:p>
          <a:p>
            <a:pPr algn="ctr"/>
            <a:r>
              <a:rPr lang="es-BO" sz="2400"/>
              <a:t>LLEVAR</a:t>
            </a:r>
          </a:p>
          <a:p>
            <a:pPr algn="ctr"/>
            <a:r>
              <a:rPr lang="es-BO" sz="2400"/>
              <a:t>REGISTROS</a:t>
            </a:r>
          </a:p>
          <a:p>
            <a:pPr algn="ctr"/>
            <a:r>
              <a:rPr lang="es-BO" sz="2400"/>
              <a:t>CONTABLES</a:t>
            </a:r>
            <a:endParaRPr lang="es-E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156325" y="1844675"/>
            <a:ext cx="2447925" cy="42481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 sz="2400"/>
          </a:p>
          <a:p>
            <a:pPr algn="ctr"/>
            <a:r>
              <a:rPr lang="es-BO" sz="2400"/>
              <a:t>OBLIGADOS</a:t>
            </a:r>
          </a:p>
          <a:p>
            <a:pPr algn="ctr"/>
            <a:r>
              <a:rPr lang="es-BO" sz="2400"/>
              <a:t>A LLEVAR</a:t>
            </a:r>
          </a:p>
          <a:p>
            <a:pPr algn="ctr"/>
            <a:r>
              <a:rPr lang="es-BO" sz="2400"/>
              <a:t>REGISTROS</a:t>
            </a:r>
          </a:p>
          <a:p>
            <a:pPr algn="ctr"/>
            <a:r>
              <a:rPr lang="es-BO" sz="2400"/>
              <a:t>CONTABLES</a:t>
            </a:r>
            <a:endParaRPr lang="es-ES" sz="2400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684213" y="2276475"/>
            <a:ext cx="1800225" cy="151288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6000" b="1"/>
              <a:t>1</a:t>
            </a:r>
            <a:endParaRPr lang="es-ES" sz="6000" b="1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3635375" y="2205038"/>
            <a:ext cx="1800225" cy="15128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6000" b="1"/>
              <a:t>2</a:t>
            </a:r>
            <a:endParaRPr lang="es-ES" sz="6000" b="1"/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6443663" y="2276475"/>
            <a:ext cx="1800225" cy="151288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6000" b="1"/>
              <a:t>3</a:t>
            </a:r>
            <a:endParaRPr lang="es-ES" sz="60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941388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sz="3200" b="1" dirty="0"/>
              <a:t>Profesionales Liberales u Oficios I.U.E</a:t>
            </a:r>
            <a:endParaRPr lang="es-ES" sz="3200" b="1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627313" y="1700213"/>
            <a:ext cx="3455987" cy="8651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3200" b="1"/>
              <a:t>EMPRESA</a:t>
            </a:r>
            <a:endParaRPr lang="es-ES" sz="3200" b="1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39750" y="5516563"/>
            <a:ext cx="8135938" cy="11525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/>
              <a:t>Toda Unidad Económica, INCLUSIVE las de carácter UNIPERSONAL que:</a:t>
            </a:r>
          </a:p>
          <a:p>
            <a:r>
              <a:rPr lang="es-BO"/>
              <a:t>Coordine factores de la PRODUCCION en la realización de ACTIVIDADES</a:t>
            </a:r>
          </a:p>
          <a:p>
            <a:r>
              <a:rPr lang="es-BO"/>
              <a:t>INDUSTRIALES y COMERCIALES.</a:t>
            </a:r>
            <a:endParaRPr lang="es-E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339975" y="2781300"/>
            <a:ext cx="4175125" cy="431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86" name="Group 66"/>
          <p:cNvGraphicFramePr>
            <a:graphicFrameLocks noGrp="1"/>
          </p:cNvGraphicFramePr>
          <p:nvPr>
            <p:ph idx="1"/>
          </p:nvPr>
        </p:nvGraphicFramePr>
        <p:xfrm>
          <a:off x="2411413" y="3213100"/>
          <a:ext cx="4032250" cy="1554480"/>
        </p:xfrm>
        <a:graphic>
          <a:graphicData uri="http://schemas.openxmlformats.org/drawingml/2006/table">
            <a:tbl>
              <a:tblPr/>
              <a:tblGrid>
                <a:gridCol w="4032250"/>
              </a:tblGrid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2" name="Rectangle 42"/>
          <p:cNvSpPr>
            <a:spLocks noChangeArrowheads="1"/>
          </p:cNvSpPr>
          <p:nvPr/>
        </p:nvSpPr>
        <p:spPr bwMode="auto">
          <a:xfrm>
            <a:off x="2484438" y="3357563"/>
            <a:ext cx="360362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5" name="Rectangle 55"/>
          <p:cNvSpPr>
            <a:spLocks noChangeArrowheads="1"/>
          </p:cNvSpPr>
          <p:nvPr/>
        </p:nvSpPr>
        <p:spPr bwMode="auto">
          <a:xfrm>
            <a:off x="2843213" y="3357563"/>
            <a:ext cx="360362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6" name="Rectangle 56"/>
          <p:cNvSpPr>
            <a:spLocks noChangeArrowheads="1"/>
          </p:cNvSpPr>
          <p:nvPr/>
        </p:nvSpPr>
        <p:spPr bwMode="auto">
          <a:xfrm>
            <a:off x="3276600" y="3357563"/>
            <a:ext cx="360363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7" name="Rectangle 57"/>
          <p:cNvSpPr>
            <a:spLocks noChangeArrowheads="1"/>
          </p:cNvSpPr>
          <p:nvPr/>
        </p:nvSpPr>
        <p:spPr bwMode="auto">
          <a:xfrm>
            <a:off x="3635375" y="3357563"/>
            <a:ext cx="360363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8" name="Rectangle 58"/>
          <p:cNvSpPr>
            <a:spLocks noChangeArrowheads="1"/>
          </p:cNvSpPr>
          <p:nvPr/>
        </p:nvSpPr>
        <p:spPr bwMode="auto">
          <a:xfrm>
            <a:off x="4427538" y="3357563"/>
            <a:ext cx="360362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9" name="Rectangle 59"/>
          <p:cNvSpPr>
            <a:spLocks noChangeArrowheads="1"/>
          </p:cNvSpPr>
          <p:nvPr/>
        </p:nvSpPr>
        <p:spPr bwMode="auto">
          <a:xfrm>
            <a:off x="4067175" y="3357563"/>
            <a:ext cx="360363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0" name="Rectangle 60"/>
          <p:cNvSpPr>
            <a:spLocks noChangeArrowheads="1"/>
          </p:cNvSpPr>
          <p:nvPr/>
        </p:nvSpPr>
        <p:spPr bwMode="auto">
          <a:xfrm>
            <a:off x="5219700" y="3357563"/>
            <a:ext cx="360363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1" name="Rectangle 61"/>
          <p:cNvSpPr>
            <a:spLocks noChangeArrowheads="1"/>
          </p:cNvSpPr>
          <p:nvPr/>
        </p:nvSpPr>
        <p:spPr bwMode="auto">
          <a:xfrm>
            <a:off x="4859338" y="3357563"/>
            <a:ext cx="360362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2" name="Rectangle 62"/>
          <p:cNvSpPr>
            <a:spLocks noChangeArrowheads="1"/>
          </p:cNvSpPr>
          <p:nvPr/>
        </p:nvSpPr>
        <p:spPr bwMode="auto">
          <a:xfrm>
            <a:off x="5651500" y="3357563"/>
            <a:ext cx="360363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3" name="Rectangle 63"/>
          <p:cNvSpPr>
            <a:spLocks noChangeArrowheads="1"/>
          </p:cNvSpPr>
          <p:nvPr/>
        </p:nvSpPr>
        <p:spPr bwMode="auto">
          <a:xfrm>
            <a:off x="6011863" y="3357563"/>
            <a:ext cx="360362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7" name="Rectangle 67"/>
          <p:cNvSpPr>
            <a:spLocks noChangeArrowheads="1"/>
          </p:cNvSpPr>
          <p:nvPr/>
        </p:nvSpPr>
        <p:spPr bwMode="auto">
          <a:xfrm>
            <a:off x="2484438" y="3860800"/>
            <a:ext cx="360362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8" name="Rectangle 68"/>
          <p:cNvSpPr>
            <a:spLocks noChangeArrowheads="1"/>
          </p:cNvSpPr>
          <p:nvPr/>
        </p:nvSpPr>
        <p:spPr bwMode="auto">
          <a:xfrm>
            <a:off x="2843213" y="3860800"/>
            <a:ext cx="360362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9" name="Rectangle 69"/>
          <p:cNvSpPr>
            <a:spLocks noChangeArrowheads="1"/>
          </p:cNvSpPr>
          <p:nvPr/>
        </p:nvSpPr>
        <p:spPr bwMode="auto">
          <a:xfrm>
            <a:off x="3276600" y="3860800"/>
            <a:ext cx="360363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0" name="Rectangle 70"/>
          <p:cNvSpPr>
            <a:spLocks noChangeArrowheads="1"/>
          </p:cNvSpPr>
          <p:nvPr/>
        </p:nvSpPr>
        <p:spPr bwMode="auto">
          <a:xfrm>
            <a:off x="3635375" y="3860800"/>
            <a:ext cx="360363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1" name="Rectangle 71"/>
          <p:cNvSpPr>
            <a:spLocks noChangeArrowheads="1"/>
          </p:cNvSpPr>
          <p:nvPr/>
        </p:nvSpPr>
        <p:spPr bwMode="auto">
          <a:xfrm>
            <a:off x="4067175" y="3860800"/>
            <a:ext cx="360363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2" name="Rectangle 72"/>
          <p:cNvSpPr>
            <a:spLocks noChangeArrowheads="1"/>
          </p:cNvSpPr>
          <p:nvPr/>
        </p:nvSpPr>
        <p:spPr bwMode="auto">
          <a:xfrm>
            <a:off x="4427538" y="3860800"/>
            <a:ext cx="360362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3" name="Rectangle 73"/>
          <p:cNvSpPr>
            <a:spLocks noChangeArrowheads="1"/>
          </p:cNvSpPr>
          <p:nvPr/>
        </p:nvSpPr>
        <p:spPr bwMode="auto">
          <a:xfrm>
            <a:off x="4859338" y="3860800"/>
            <a:ext cx="360362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4" name="Rectangle 74"/>
          <p:cNvSpPr>
            <a:spLocks noChangeArrowheads="1"/>
          </p:cNvSpPr>
          <p:nvPr/>
        </p:nvSpPr>
        <p:spPr bwMode="auto">
          <a:xfrm>
            <a:off x="5219700" y="3860800"/>
            <a:ext cx="360363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5" name="Rectangle 75"/>
          <p:cNvSpPr>
            <a:spLocks noChangeArrowheads="1"/>
          </p:cNvSpPr>
          <p:nvPr/>
        </p:nvSpPr>
        <p:spPr bwMode="auto">
          <a:xfrm>
            <a:off x="5651500" y="3860800"/>
            <a:ext cx="360363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6" name="Rectangle 76"/>
          <p:cNvSpPr>
            <a:spLocks noChangeArrowheads="1"/>
          </p:cNvSpPr>
          <p:nvPr/>
        </p:nvSpPr>
        <p:spPr bwMode="auto">
          <a:xfrm>
            <a:off x="6011863" y="3860800"/>
            <a:ext cx="360362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7" name="Rectangle 77"/>
          <p:cNvSpPr>
            <a:spLocks noChangeArrowheads="1"/>
          </p:cNvSpPr>
          <p:nvPr/>
        </p:nvSpPr>
        <p:spPr bwMode="auto">
          <a:xfrm>
            <a:off x="6011863" y="4365625"/>
            <a:ext cx="360362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8" name="Rectangle 78"/>
          <p:cNvSpPr>
            <a:spLocks noChangeArrowheads="1"/>
          </p:cNvSpPr>
          <p:nvPr/>
        </p:nvSpPr>
        <p:spPr bwMode="auto">
          <a:xfrm>
            <a:off x="4427538" y="4365625"/>
            <a:ext cx="360362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9" name="Rectangle 79"/>
          <p:cNvSpPr>
            <a:spLocks noChangeArrowheads="1"/>
          </p:cNvSpPr>
          <p:nvPr/>
        </p:nvSpPr>
        <p:spPr bwMode="auto">
          <a:xfrm>
            <a:off x="4859338" y="4365625"/>
            <a:ext cx="360362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0" name="Rectangle 80"/>
          <p:cNvSpPr>
            <a:spLocks noChangeArrowheads="1"/>
          </p:cNvSpPr>
          <p:nvPr/>
        </p:nvSpPr>
        <p:spPr bwMode="auto">
          <a:xfrm>
            <a:off x="3276600" y="4365625"/>
            <a:ext cx="360363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1" name="Rectangle 81"/>
          <p:cNvSpPr>
            <a:spLocks noChangeArrowheads="1"/>
          </p:cNvSpPr>
          <p:nvPr/>
        </p:nvSpPr>
        <p:spPr bwMode="auto">
          <a:xfrm>
            <a:off x="2484438" y="4365625"/>
            <a:ext cx="360362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2" name="Rectangle 82"/>
          <p:cNvSpPr>
            <a:spLocks noChangeArrowheads="1"/>
          </p:cNvSpPr>
          <p:nvPr/>
        </p:nvSpPr>
        <p:spPr bwMode="auto">
          <a:xfrm>
            <a:off x="2843213" y="4365625"/>
            <a:ext cx="360362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3" name="Rectangle 83"/>
          <p:cNvSpPr>
            <a:spLocks noChangeArrowheads="1"/>
          </p:cNvSpPr>
          <p:nvPr/>
        </p:nvSpPr>
        <p:spPr bwMode="auto">
          <a:xfrm>
            <a:off x="3635375" y="4365625"/>
            <a:ext cx="360363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4" name="Rectangle 84"/>
          <p:cNvSpPr>
            <a:spLocks noChangeArrowheads="1"/>
          </p:cNvSpPr>
          <p:nvPr/>
        </p:nvSpPr>
        <p:spPr bwMode="auto">
          <a:xfrm>
            <a:off x="4067175" y="4365625"/>
            <a:ext cx="360363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5" name="Rectangle 85"/>
          <p:cNvSpPr>
            <a:spLocks noChangeArrowheads="1"/>
          </p:cNvSpPr>
          <p:nvPr/>
        </p:nvSpPr>
        <p:spPr bwMode="auto">
          <a:xfrm>
            <a:off x="5219700" y="4365625"/>
            <a:ext cx="360363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6" name="Rectangle 86"/>
          <p:cNvSpPr>
            <a:spLocks noChangeArrowheads="1"/>
          </p:cNvSpPr>
          <p:nvPr/>
        </p:nvSpPr>
        <p:spPr bwMode="auto">
          <a:xfrm>
            <a:off x="5651500" y="4365625"/>
            <a:ext cx="360363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7" name="Rectangle 87"/>
          <p:cNvSpPr>
            <a:spLocks noChangeArrowheads="1"/>
          </p:cNvSpPr>
          <p:nvPr/>
        </p:nvSpPr>
        <p:spPr bwMode="auto">
          <a:xfrm>
            <a:off x="2411413" y="4797425"/>
            <a:ext cx="4032250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8" name="Rectangle 88"/>
          <p:cNvSpPr>
            <a:spLocks noChangeArrowheads="1"/>
          </p:cNvSpPr>
          <p:nvPr/>
        </p:nvSpPr>
        <p:spPr bwMode="auto">
          <a:xfrm>
            <a:off x="2484438" y="4941888"/>
            <a:ext cx="2159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9" name="Rectangle 89"/>
          <p:cNvSpPr>
            <a:spLocks noChangeArrowheads="1"/>
          </p:cNvSpPr>
          <p:nvPr/>
        </p:nvSpPr>
        <p:spPr bwMode="auto">
          <a:xfrm>
            <a:off x="2700338" y="4941888"/>
            <a:ext cx="2159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10" name="Rectangle 90"/>
          <p:cNvSpPr>
            <a:spLocks noChangeArrowheads="1"/>
          </p:cNvSpPr>
          <p:nvPr/>
        </p:nvSpPr>
        <p:spPr bwMode="auto">
          <a:xfrm>
            <a:off x="6156325" y="4941888"/>
            <a:ext cx="2159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11" name="Rectangle 91"/>
          <p:cNvSpPr>
            <a:spLocks noChangeArrowheads="1"/>
          </p:cNvSpPr>
          <p:nvPr/>
        </p:nvSpPr>
        <p:spPr bwMode="auto">
          <a:xfrm>
            <a:off x="5940425" y="4941888"/>
            <a:ext cx="2159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12" name="Rectangle 92"/>
          <p:cNvSpPr>
            <a:spLocks noChangeArrowheads="1"/>
          </p:cNvSpPr>
          <p:nvPr/>
        </p:nvSpPr>
        <p:spPr bwMode="auto">
          <a:xfrm>
            <a:off x="4572000" y="5084763"/>
            <a:ext cx="863600" cy="288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13" name="Rectangle 93"/>
          <p:cNvSpPr>
            <a:spLocks noChangeArrowheads="1"/>
          </p:cNvSpPr>
          <p:nvPr/>
        </p:nvSpPr>
        <p:spPr bwMode="auto">
          <a:xfrm>
            <a:off x="3276600" y="5084763"/>
            <a:ext cx="863600" cy="288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14" name="Rectangle 94"/>
          <p:cNvSpPr>
            <a:spLocks noChangeArrowheads="1"/>
          </p:cNvSpPr>
          <p:nvPr/>
        </p:nvSpPr>
        <p:spPr bwMode="auto">
          <a:xfrm>
            <a:off x="4787900" y="4941888"/>
            <a:ext cx="431800" cy="142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15" name="Rectangle 95"/>
          <p:cNvSpPr>
            <a:spLocks noChangeArrowheads="1"/>
          </p:cNvSpPr>
          <p:nvPr/>
        </p:nvSpPr>
        <p:spPr bwMode="auto">
          <a:xfrm>
            <a:off x="3492500" y="4941888"/>
            <a:ext cx="431800" cy="142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16" name="Rectangle 96"/>
          <p:cNvSpPr>
            <a:spLocks noChangeArrowheads="1"/>
          </p:cNvSpPr>
          <p:nvPr/>
        </p:nvSpPr>
        <p:spPr bwMode="auto">
          <a:xfrm>
            <a:off x="3276600" y="4941888"/>
            <a:ext cx="215900" cy="142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17" name="Rectangle 97"/>
          <p:cNvSpPr>
            <a:spLocks noChangeArrowheads="1"/>
          </p:cNvSpPr>
          <p:nvPr/>
        </p:nvSpPr>
        <p:spPr bwMode="auto">
          <a:xfrm>
            <a:off x="5219700" y="4941888"/>
            <a:ext cx="215900" cy="142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18" name="Rectangle 98"/>
          <p:cNvSpPr>
            <a:spLocks noChangeArrowheads="1"/>
          </p:cNvSpPr>
          <p:nvPr/>
        </p:nvSpPr>
        <p:spPr bwMode="auto">
          <a:xfrm>
            <a:off x="3924300" y="4941888"/>
            <a:ext cx="215900" cy="142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19" name="Rectangle 99"/>
          <p:cNvSpPr>
            <a:spLocks noChangeArrowheads="1"/>
          </p:cNvSpPr>
          <p:nvPr/>
        </p:nvSpPr>
        <p:spPr bwMode="auto">
          <a:xfrm>
            <a:off x="4572000" y="4941888"/>
            <a:ext cx="215900" cy="142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b="1" dirty="0"/>
              <a:t>I.U.E NORMATIVA</a:t>
            </a:r>
            <a:endParaRPr lang="es-E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s-BO" dirty="0"/>
              <a:t>LEY 843 TOV</a:t>
            </a:r>
          </a:p>
          <a:p>
            <a:r>
              <a:rPr lang="es-BO" dirty="0"/>
              <a:t>D.S.24051</a:t>
            </a:r>
          </a:p>
          <a:p>
            <a:r>
              <a:rPr lang="es-BO" dirty="0"/>
              <a:t>R.A. 05-041-99</a:t>
            </a:r>
          </a:p>
          <a:p>
            <a:r>
              <a:rPr lang="es-BO" dirty="0"/>
              <a:t>R.N.D. 10-030-05</a:t>
            </a:r>
          </a:p>
          <a:p>
            <a:r>
              <a:rPr lang="es-BO" dirty="0"/>
              <a:t>R.N.D. 10-001-02</a:t>
            </a:r>
          </a:p>
          <a:p>
            <a:r>
              <a:rPr lang="es-BO" dirty="0"/>
              <a:t>R.N.D. 10-014-08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sz="6000" b="1" dirty="0"/>
              <a:t>I.U.E</a:t>
            </a:r>
            <a:endParaRPr lang="es-ES" sz="6000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3773487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>
              <a:buFontTx/>
              <a:buNone/>
            </a:pPr>
            <a:endParaRPr lang="es-BO" sz="800"/>
          </a:p>
          <a:p>
            <a:pPr algn="ctr">
              <a:buFontTx/>
              <a:buNone/>
            </a:pPr>
            <a:r>
              <a:rPr lang="es-BO" sz="6000"/>
              <a:t>PROFESIONALES LIBERALES U OFICIOS</a:t>
            </a:r>
            <a:endParaRPr lang="es-ES" sz="6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868362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sz="3200" b="1" dirty="0"/>
              <a:t>Profesionales Liberales u Oficios I.U.E</a:t>
            </a:r>
            <a:endParaRPr lang="es-ES" sz="3200" b="1" dirty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00113" y="1773238"/>
            <a:ext cx="7272337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El ejercicio de profesionales liberales y oficios</a:t>
            </a:r>
            <a:endParaRPr lang="es-ES" sz="240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900113" y="2852738"/>
            <a:ext cx="73437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 dirty="0"/>
              <a:t>Prestaciones de Servicios de cualquier naturaleza</a:t>
            </a:r>
            <a:endParaRPr lang="es-ES" sz="2400" dirty="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900113" y="3933825"/>
            <a:ext cx="73437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Alquiler y arrendamiento de bienes muebles y obras</a:t>
            </a:r>
            <a:endParaRPr lang="es-ES" sz="240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00113" y="5013325"/>
            <a:ext cx="7343775" cy="1439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400"/>
              <a:t>Cualquier otra prestación que tenga por objeto el</a:t>
            </a:r>
          </a:p>
          <a:p>
            <a:r>
              <a:rPr lang="es-BO" sz="2400"/>
              <a:t>Ejercicio de actividades que reúnan los requisitos</a:t>
            </a:r>
          </a:p>
          <a:p>
            <a:r>
              <a:rPr lang="es-BO" sz="2400"/>
              <a:t>Establecidos.</a:t>
            </a:r>
            <a:endParaRPr lang="es-E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268413"/>
            <a:ext cx="6769100" cy="9652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es-BO" b="1" dirty="0"/>
              <a:t>SUJETOS PASIVOS</a:t>
            </a:r>
          </a:p>
          <a:p>
            <a:pPr algn="ctr">
              <a:buFontTx/>
              <a:buNone/>
            </a:pPr>
            <a:r>
              <a:rPr lang="es-BO" sz="1800" dirty="0"/>
              <a:t>INC. C) ART. 2 Y 3 D.S. Nº24051</a:t>
            </a:r>
            <a:endParaRPr lang="es-ES" sz="1800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719138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sz="3200" b="1" dirty="0"/>
              <a:t>Profesionales Liberales u Oficios I.U.E</a:t>
            </a:r>
            <a:endParaRPr lang="es-ES" sz="3200" b="1" dirty="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95288" y="2492375"/>
            <a:ext cx="8208962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84213" y="5589588"/>
            <a:ext cx="7775575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800" b="1"/>
              <a:t>En forma Independiente</a:t>
            </a:r>
            <a:endParaRPr lang="es-ES" sz="2800" b="1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059113" y="3500438"/>
            <a:ext cx="4319587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BO" sz="2800"/>
              <a:t>Profesionales Liberales</a:t>
            </a:r>
            <a:endParaRPr lang="es-ES" sz="280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3059113" y="4508500"/>
            <a:ext cx="4248150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BO" sz="2800"/>
              <a:t>Oficios</a:t>
            </a:r>
            <a:endParaRPr lang="es-ES" sz="2800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971550" y="2636838"/>
            <a:ext cx="71294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3200"/>
              <a:t>Personas Naturales que ejercen</a:t>
            </a:r>
            <a:endParaRPr lang="es-ES" sz="3200"/>
          </a:p>
        </p:txBody>
      </p:sp>
      <p:pic>
        <p:nvPicPr>
          <p:cNvPr id="11274" name="Picture 10" descr="j01997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429000"/>
            <a:ext cx="1770063" cy="1739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484313"/>
            <a:ext cx="6048375" cy="649287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BO" sz="3600" b="1"/>
              <a:t>¿ Cuando se paga? - IUE</a:t>
            </a:r>
            <a:endParaRPr lang="es-ES" sz="3600" b="1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sz="3200" b="1" dirty="0"/>
              <a:t>Profesionales Liberales u Oficios I.U.E</a:t>
            </a:r>
            <a:endParaRPr lang="es-ES" sz="3200" b="1" dirty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124075" y="2924175"/>
            <a:ext cx="6624638" cy="12255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3200"/>
              <a:t>Auditores, Abogados, Arquitectos,</a:t>
            </a:r>
          </a:p>
          <a:p>
            <a:r>
              <a:rPr lang="es-BO" sz="3200"/>
              <a:t>Médicos, Plomeros, Jardineros, etc.</a:t>
            </a:r>
            <a:endParaRPr lang="es-ES" sz="3200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23850" y="2924175"/>
            <a:ext cx="1800225" cy="12255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3200" b="1"/>
              <a:t>31-DIC</a:t>
            </a:r>
            <a:endParaRPr lang="es-ES" sz="3200" b="1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323850" y="4868863"/>
            <a:ext cx="8496300" cy="11525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3200"/>
              <a:t>ANUAL</a:t>
            </a:r>
          </a:p>
          <a:p>
            <a:pPr algn="ctr"/>
            <a:r>
              <a:rPr lang="es-BO" sz="2800"/>
              <a:t>120 días posteriores al cierre de su gestión fiscal</a:t>
            </a:r>
            <a:endParaRPr lang="es-E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633412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sz="3200" b="1" dirty="0"/>
              <a:t>Profesionales Liberales u Oficios I.U.E</a:t>
            </a:r>
            <a:endParaRPr lang="es-ES" sz="3200" b="1" dirty="0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2843213" y="908050"/>
            <a:ext cx="3743325" cy="5048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Incluyendo a:</a:t>
            </a:r>
            <a:endParaRPr lang="es-ES" sz="240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339975" y="1628775"/>
            <a:ext cx="453707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BO"/>
              <a:t>Notarias de Fe Publicas</a:t>
            </a:r>
            <a:endParaRPr lang="es-ES"/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2339975" y="2565400"/>
            <a:ext cx="453707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BO"/>
              <a:t>Oficiales Registro Civil</a:t>
            </a:r>
            <a:endParaRPr lang="es-ES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2339975" y="3429000"/>
            <a:ext cx="453707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BO"/>
              <a:t>Comisionistas</a:t>
            </a:r>
            <a:endParaRPr lang="es-ES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2339975" y="4292600"/>
            <a:ext cx="453707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BO"/>
              <a:t>Factores - Administrativos</a:t>
            </a:r>
            <a:endParaRPr lang="es-ES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2339975" y="5157788"/>
            <a:ext cx="453707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BO"/>
              <a:t>Corredores de Comercio</a:t>
            </a:r>
            <a:endParaRPr lang="es-ES"/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2339975" y="6021388"/>
            <a:ext cx="453707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BO"/>
              <a:t>Martilleros-Rematadores</a:t>
            </a:r>
            <a:endParaRPr lang="es-ES"/>
          </a:p>
        </p:txBody>
      </p:sp>
      <p:pic>
        <p:nvPicPr>
          <p:cNvPr id="13334" name="Picture 22" descr="MC900289956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557338"/>
            <a:ext cx="1944688" cy="2087562"/>
          </a:xfrm>
          <a:prstGeom prst="rect">
            <a:avLst/>
          </a:prstGeom>
          <a:noFill/>
        </p:spPr>
      </p:pic>
      <p:pic>
        <p:nvPicPr>
          <p:cNvPr id="13335" name="Picture 23" descr="MC900240341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4365625"/>
            <a:ext cx="1893888" cy="215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634</Words>
  <Application>Microsoft Office PowerPoint</Application>
  <PresentationFormat>On-screen Show (4:3)</PresentationFormat>
  <Paragraphs>188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Diseño predeterminado</vt:lpstr>
      <vt:lpstr>Slide 1</vt:lpstr>
      <vt:lpstr>SUJETOS PASIVOS I.U.E</vt:lpstr>
      <vt:lpstr>Profesionales Liberales u Oficios I.U.E</vt:lpstr>
      <vt:lpstr>I.U.E NORMATIVA</vt:lpstr>
      <vt:lpstr>I.U.E</vt:lpstr>
      <vt:lpstr>Profesionales Liberales u Oficios I.U.E</vt:lpstr>
      <vt:lpstr>Profesionales Liberales u Oficios I.U.E</vt:lpstr>
      <vt:lpstr>Profesionales Liberales u Oficios I.U.E</vt:lpstr>
      <vt:lpstr>Profesionales Liberales u Oficios I.U.E</vt:lpstr>
      <vt:lpstr>Profesionales Liberales u Oficios I.U.E</vt:lpstr>
      <vt:lpstr>Profesionales Liberales u Oficios I.U.E</vt:lpstr>
      <vt:lpstr>Profesionales Liberales u Oficios I.U.E</vt:lpstr>
      <vt:lpstr>Profesionales Liberales u Oficios I.U.E</vt:lpstr>
      <vt:lpstr>Slide 14</vt:lpstr>
      <vt:lpstr>Profesionales Liberales u Oficios I.U.E</vt:lpstr>
      <vt:lpstr>Slide 16</vt:lpstr>
      <vt:lpstr>PERSONAS NATURALES QUE EJERCEN  PROFESIONES U OFICIOS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Modulo: Sistema Tributario</dc:title>
  <dc:creator>Guapay</dc:creator>
  <cp:lastModifiedBy>5750</cp:lastModifiedBy>
  <cp:revision>25</cp:revision>
  <dcterms:created xsi:type="dcterms:W3CDTF">2013-07-23T16:42:13Z</dcterms:created>
  <dcterms:modified xsi:type="dcterms:W3CDTF">2013-10-10T00:55:52Z</dcterms:modified>
</cp:coreProperties>
</file>