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60" r:id="rId4"/>
    <p:sldId id="261" r:id="rId5"/>
    <p:sldId id="273" r:id="rId6"/>
    <p:sldId id="265" r:id="rId7"/>
    <p:sldId id="274" r:id="rId8"/>
    <p:sldId id="270" r:id="rId9"/>
    <p:sldId id="257" r:id="rId10"/>
    <p:sldId id="276" r:id="rId11"/>
    <p:sldId id="262" r:id="rId12"/>
    <p:sldId id="266" r:id="rId13"/>
    <p:sldId id="267" r:id="rId14"/>
    <p:sldId id="278" r:id="rId15"/>
    <p:sldId id="277" r:id="rId16"/>
    <p:sldId id="279" r:id="rId17"/>
    <p:sldId id="287" r:id="rId18"/>
    <p:sldId id="280" r:id="rId19"/>
    <p:sldId id="263" r:id="rId20"/>
    <p:sldId id="282" r:id="rId21"/>
    <p:sldId id="281" r:id="rId22"/>
    <p:sldId id="264" r:id="rId23"/>
    <p:sldId id="269" r:id="rId24"/>
    <p:sldId id="272" r:id="rId25"/>
    <p:sldId id="283" r:id="rId26"/>
    <p:sldId id="285" r:id="rId27"/>
    <p:sldId id="284" r:id="rId28"/>
    <p:sldId id="271" r:id="rId29"/>
    <p:sldId id="275" r:id="rId30"/>
    <p:sldId id="286" r:id="rId3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4D5CC0-DDE8-4889-A48C-4808AFF274E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239C-E1FC-4D47-BBDC-451FCA70FA0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195D2-B730-4C6C-AA82-35339595D5D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9BE69-3E83-4AC7-ADA0-C88806F0330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11DFF-C933-445A-91DC-8DB8845EDB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80B89-1F0D-454E-AE36-2E1B287855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5DAEA-95C2-44F8-AA5C-E011BBA2B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527DB-25F3-4C95-A853-39E78473FE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F1E59-292E-4533-9F65-2735A189DC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4AB59-BC06-4818-BF74-8D546EF864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E56D9-CD59-4ED1-A468-44CB136E09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1C36E-CD1F-49E3-9435-AA66669956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47292C-3159-4542-A48D-6173A48ED98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7163" cy="2232025"/>
          </a:xfrm>
        </p:spPr>
        <p:txBody>
          <a:bodyPr/>
          <a:lstStyle/>
          <a:p>
            <a:r>
              <a:rPr lang="es-BO" sz="3600" b="1"/>
              <a:t>Impuesto sobre las Utilidades</a:t>
            </a:r>
          </a:p>
          <a:p>
            <a:r>
              <a:rPr lang="es-BO" sz="3600" b="1"/>
              <a:t>De las Empresas</a:t>
            </a:r>
          </a:p>
          <a:p>
            <a:endParaRPr lang="es-BO" sz="800"/>
          </a:p>
          <a:p>
            <a:endParaRPr lang="es-BO" sz="800"/>
          </a:p>
          <a:p>
            <a:endParaRPr lang="es-BO" sz="800"/>
          </a:p>
          <a:p>
            <a:r>
              <a:rPr lang="es-BO" sz="1800"/>
              <a:t>Santa Cruz-Bolivia-Julio 2013</a:t>
            </a:r>
            <a:endParaRPr lang="es-ES" sz="1800"/>
          </a:p>
        </p:txBody>
      </p:sp>
      <p:pic>
        <p:nvPicPr>
          <p:cNvPr id="2052" name="Picture 4" descr="MP9001786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571612"/>
            <a:ext cx="2736850" cy="180022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sz="2000" b="1"/>
              <a:t>UNIVERSIDAD AUTONOMA GABRIEL RENE MORENO</a:t>
            </a:r>
            <a:endParaRPr lang="es-ES" sz="2000" b="1"/>
          </a:p>
        </p:txBody>
      </p:sp>
      <p:pic>
        <p:nvPicPr>
          <p:cNvPr id="2055" name="Picture 7" descr="ANd9GcSyH51iZr0i4q58FmzyG9iLZDZloqhc-KsQswW7IoA3teNbXIBG_tK-_srU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1008062" cy="100806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4663" y="58769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b="1" i="1">
                <a:latin typeface="Times New Roman" pitchFamily="18" charset="0"/>
              </a:rPr>
              <a:t>MSc Jorge A. Akamine Toledo</a:t>
            </a:r>
            <a:endParaRPr lang="es-ES" b="1" i="1">
              <a:latin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50825" y="3573463"/>
            <a:ext cx="8642350" cy="71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39750" y="1341438"/>
            <a:ext cx="8064500" cy="172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/>
              <a:t>Requisitos, Condiciones y</a:t>
            </a:r>
          </a:p>
          <a:p>
            <a:pPr algn="ctr"/>
            <a:r>
              <a:rPr lang="es-BO" sz="4000"/>
              <a:t>Formalización para la Exención</a:t>
            </a:r>
            <a:endParaRPr lang="es-ES" sz="40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39750" y="3429000"/>
            <a:ext cx="8064500" cy="30241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4000"/>
              <a:t>                   Exenciones</a:t>
            </a:r>
          </a:p>
          <a:p>
            <a:endParaRPr lang="es-BO" sz="800"/>
          </a:p>
          <a:p>
            <a:endParaRPr lang="es-BO" sz="800"/>
          </a:p>
          <a:p>
            <a:endParaRPr lang="es-BO" sz="800"/>
          </a:p>
          <a:p>
            <a:r>
              <a:rPr lang="es-BO" sz="2800"/>
              <a:t>Art. 49 Inc. b) Ley Nº 843 (T.O.)</a:t>
            </a:r>
          </a:p>
          <a:p>
            <a:r>
              <a:rPr lang="es-BO" sz="2800"/>
              <a:t>Modificado Ley Nº 2493</a:t>
            </a:r>
          </a:p>
          <a:p>
            <a:r>
              <a:rPr lang="es-BO" sz="2800"/>
              <a:t>RND Nº 10.0030.05</a:t>
            </a:r>
            <a:endParaRPr lang="es-E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2519362" cy="18732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Enfiladas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Sin fines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De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s-BO" sz="2800"/>
              <a:t>Lucro</a:t>
            </a:r>
            <a:endParaRPr lang="es-ES" sz="2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11188" y="3644900"/>
            <a:ext cx="7775575" cy="22320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 b="1"/>
              <a:t>Siempre y cuando su realidad económica</a:t>
            </a:r>
          </a:p>
          <a:p>
            <a:r>
              <a:rPr lang="es-BO" sz="2800" b="1"/>
              <a:t>Refleje el cumplimiento de las condiciones</a:t>
            </a:r>
          </a:p>
          <a:p>
            <a:r>
              <a:rPr lang="es-BO" sz="2800" b="1"/>
              <a:t>De Ley</a:t>
            </a:r>
            <a:endParaRPr lang="es-ES" sz="2800" b="1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95738" y="1268413"/>
            <a:ext cx="4538662" cy="1873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Solicitan reconocimiento</a:t>
            </a:r>
          </a:p>
          <a:p>
            <a:pPr algn="ctr"/>
            <a:r>
              <a:rPr lang="es-BO" sz="3200"/>
              <a:t>De exentas al SIN</a:t>
            </a:r>
            <a:endParaRPr lang="es-ES" sz="3200"/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39750" y="1341438"/>
            <a:ext cx="7920038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/>
              <a:t>Entidades sin fines de Lucro</a:t>
            </a:r>
            <a:endParaRPr lang="es-ES" sz="3600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611188" y="2420938"/>
            <a:ext cx="7848600" cy="10795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NO sean distribuidos entre sus asociados</a:t>
            </a:r>
          </a:p>
          <a:p>
            <a:r>
              <a:rPr lang="es-BO" sz="3200"/>
              <a:t>directa ni indirectamente</a:t>
            </a:r>
            <a:endParaRPr lang="es-ES" sz="3200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611188" y="3716338"/>
            <a:ext cx="7920037" cy="20177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Aspectos que deben estar expresamente </a:t>
            </a:r>
          </a:p>
          <a:p>
            <a:r>
              <a:rPr lang="es-BO" sz="3200"/>
              <a:t>Dispuestos en los estatutos o el convenio,</a:t>
            </a:r>
          </a:p>
          <a:p>
            <a:r>
              <a:rPr lang="es-BO" sz="3200"/>
              <a:t>Deben ser fiel reflejo de su realidad</a:t>
            </a:r>
          </a:p>
          <a:p>
            <a:r>
              <a:rPr lang="es-BO" sz="3200"/>
              <a:t>Económica.</a:t>
            </a:r>
            <a:endParaRPr lang="es-ES"/>
          </a:p>
        </p:txBody>
      </p:sp>
      <p:sp>
        <p:nvSpPr>
          <p:cNvPr id="16394" name="AutoShape 10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4213" y="2781300"/>
            <a:ext cx="7777162" cy="2879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El </a:t>
            </a:r>
            <a:r>
              <a:rPr lang="es-BO" sz="2800" b="1"/>
              <a:t>SIN</a:t>
            </a:r>
            <a:r>
              <a:rPr lang="es-BO" sz="2800"/>
              <a:t> podrá hacer uso de las facultades</a:t>
            </a:r>
          </a:p>
          <a:p>
            <a:r>
              <a:rPr lang="es-BO" sz="2800"/>
              <a:t>Otorgadas por Ley, e cualquier momento,</a:t>
            </a:r>
          </a:p>
          <a:p>
            <a:r>
              <a:rPr lang="es-BO" sz="2800"/>
              <a:t>Investigando, controlar, verificando.</a:t>
            </a:r>
          </a:p>
          <a:p>
            <a:r>
              <a:rPr lang="es-BO" sz="2800"/>
              <a:t>Fiscalizando, que la realidad económica de los</a:t>
            </a:r>
          </a:p>
          <a:p>
            <a:r>
              <a:rPr lang="es-BO" sz="2800"/>
              <a:t>Beneficiarios de la exención sea reflejo de los</a:t>
            </a:r>
          </a:p>
          <a:p>
            <a:r>
              <a:rPr lang="es-BO" sz="2800"/>
              <a:t>Requisitos y condiciones.</a:t>
            </a:r>
            <a:endParaRPr lang="es-ES" sz="280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84213" y="1412875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Realidad Económica</a:t>
            </a:r>
            <a:endParaRPr lang="es-ES" sz="40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400" b="1"/>
              <a:t>Exención</a:t>
            </a:r>
          </a:p>
          <a:p>
            <a:pPr algn="ctr"/>
            <a:endParaRPr lang="es-BO" sz="4400" b="1"/>
          </a:p>
          <a:p>
            <a:pPr algn="ctr"/>
            <a:r>
              <a:rPr lang="es-BO" sz="4400" b="1"/>
              <a:t>Procedimiento</a:t>
            </a:r>
            <a:endParaRPr lang="es-ES" sz="44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8797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Los Sujetos Pasivos que deseen</a:t>
            </a:r>
          </a:p>
          <a:p>
            <a:r>
              <a:rPr lang="es-BO" sz="3200"/>
              <a:t>Beneficiarse con el goce de la exención</a:t>
            </a:r>
          </a:p>
          <a:p>
            <a:r>
              <a:rPr lang="es-BO" sz="3200"/>
              <a:t>Del IUE deberán presentar al SIN un</a:t>
            </a:r>
          </a:p>
          <a:p>
            <a:r>
              <a:rPr lang="es-BO" sz="3200"/>
              <a:t>Memorial de solicitud dirigido al</a:t>
            </a:r>
          </a:p>
          <a:p>
            <a:r>
              <a:rPr lang="es-BO" sz="3200"/>
              <a:t>Gerente.</a:t>
            </a:r>
            <a:endParaRPr lang="es-ES" sz="32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3764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100"/>
              <a:t>Las exenciones tendrán vigencia a partir de</a:t>
            </a:r>
          </a:p>
          <a:p>
            <a:r>
              <a:rPr lang="es-BO" sz="3100"/>
              <a:t>La gestión que corresponde a la fecha de</a:t>
            </a:r>
          </a:p>
          <a:p>
            <a:r>
              <a:rPr lang="es-BO" sz="3100"/>
              <a:t>Solicitud de formalización, siempre que</a:t>
            </a:r>
          </a:p>
          <a:p>
            <a:r>
              <a:rPr lang="es-BO" sz="3100"/>
              <a:t>Cumpla con los requisitos establecidos.</a:t>
            </a:r>
            <a:endParaRPr lang="es-ES" sz="3100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4213" y="3068638"/>
            <a:ext cx="7777162" cy="23764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100" dirty="0" smtClean="0"/>
              <a:t>Las entidades que no formalicen el derecho</a:t>
            </a:r>
          </a:p>
          <a:p>
            <a:r>
              <a:rPr lang="es-BO" sz="3100" dirty="0" smtClean="0"/>
              <a:t> de la exención</a:t>
            </a:r>
            <a:r>
              <a:rPr lang="es-BO" sz="3100" dirty="0" smtClean="0"/>
              <a:t>, estarán sujetas al pago </a:t>
            </a:r>
          </a:p>
          <a:p>
            <a:r>
              <a:rPr lang="es-BO" sz="3100" dirty="0" smtClean="0"/>
              <a:t>del impuesto por las gestiones fiscales </a:t>
            </a:r>
          </a:p>
          <a:p>
            <a:r>
              <a:rPr lang="es-BO" sz="3100" dirty="0" smtClean="0"/>
              <a:t>Hasta la formalización del beneficio.</a:t>
            </a:r>
            <a:endParaRPr lang="es-ES" sz="3100" dirty="0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4213" y="191611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000" b="1"/>
              <a:t>Formalización</a:t>
            </a:r>
            <a:endParaRPr lang="es-ES" sz="4000" b="1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 D.S. Nº 27190 Sustituye Art. 5 D.S. Nº 24051</a:t>
            </a:r>
            <a:endParaRPr lang="es-E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4400" b="1"/>
              <a:t>Exención</a:t>
            </a:r>
          </a:p>
          <a:p>
            <a:pPr algn="ctr"/>
            <a:endParaRPr lang="es-BO" sz="4400" b="1"/>
          </a:p>
          <a:p>
            <a:pPr algn="ctr"/>
            <a:r>
              <a:rPr lang="es-BO" sz="4400" b="1"/>
              <a:t>Requisitos</a:t>
            </a:r>
            <a:endParaRPr lang="es-ES" sz="44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561263" cy="503238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2800" b="1"/>
              <a:t>Asociaciones, Fundaciones y ONG Nal.</a:t>
            </a:r>
            <a:endParaRPr lang="es-ES" sz="2800" b="1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3850" y="1989138"/>
            <a:ext cx="8496300" cy="9350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Resolución Prefectural acreditando</a:t>
            </a:r>
          </a:p>
          <a:p>
            <a:pPr algn="ctr"/>
            <a:r>
              <a:rPr lang="es-BO" sz="2800"/>
              <a:t>Personería Jurídica</a:t>
            </a:r>
            <a:endParaRPr lang="es-ES" sz="2800"/>
          </a:p>
        </p:txBody>
      </p:sp>
      <p:sp>
        <p:nvSpPr>
          <p:cNvPr id="12297" name="AutoShape 9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95288" y="3789363"/>
            <a:ext cx="84963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Poder solicitante</a:t>
            </a:r>
            <a:endParaRPr lang="es-ES" sz="2800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23850" y="3068638"/>
            <a:ext cx="8496300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de los Estatutos</a:t>
            </a:r>
            <a:endParaRPr lang="es-ES" sz="2800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95288" y="4652963"/>
            <a:ext cx="8496300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Otra documentación o información</a:t>
            </a:r>
          </a:p>
          <a:p>
            <a:pPr algn="ctr"/>
            <a:r>
              <a:rPr lang="es-BO" sz="2800"/>
              <a:t>Según el caso particular</a:t>
            </a:r>
            <a:endParaRPr lang="es-E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b="1"/>
              <a:t>SUJETOS PASIVOS I.U.E</a:t>
            </a:r>
            <a:endParaRPr lang="es-ES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2459037" cy="43100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r>
              <a:rPr lang="es-BO" sz="2400"/>
              <a:t>PROFESIONES LIBERALES U OFICIOS</a:t>
            </a:r>
          </a:p>
          <a:p>
            <a:pPr>
              <a:buFontTx/>
              <a:buNone/>
            </a:pPr>
            <a:endParaRPr lang="es-E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48038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r>
              <a:rPr lang="es-BO" sz="2400" b="1"/>
              <a:t>NO</a:t>
            </a:r>
          </a:p>
          <a:p>
            <a:pPr algn="ctr"/>
            <a:r>
              <a:rPr lang="es-BO" sz="2400"/>
              <a:t>OBLIGADOS A </a:t>
            </a:r>
          </a:p>
          <a:p>
            <a:pPr algn="ctr"/>
            <a:r>
              <a:rPr lang="es-BO" sz="2400"/>
              <a:t>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56325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 sz="2400"/>
          </a:p>
          <a:p>
            <a:pPr algn="ctr"/>
            <a:r>
              <a:rPr lang="es-BO" sz="2400"/>
              <a:t>OBLIGADOS</a:t>
            </a:r>
          </a:p>
          <a:p>
            <a:pPr algn="ctr"/>
            <a:r>
              <a:rPr lang="es-BO" sz="2400"/>
              <a:t>A 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8421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1</a:t>
            </a:r>
            <a:endParaRPr lang="es-ES" sz="6000" b="1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635375" y="2205038"/>
            <a:ext cx="1800225" cy="15128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2</a:t>
            </a:r>
            <a:endParaRPr lang="es-ES" sz="6000" b="1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44366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3</a:t>
            </a:r>
            <a:endParaRPr lang="es-ES" sz="60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341438"/>
            <a:ext cx="8135937" cy="10795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Organizaciones No Gubernamentales</a:t>
            </a:r>
          </a:p>
          <a:p>
            <a:pPr algn="ctr"/>
            <a:r>
              <a:rPr lang="es-BO" sz="3200" b="1"/>
              <a:t>ONG’s Extranjeras</a:t>
            </a:r>
          </a:p>
        </p:txBody>
      </p:sp>
      <p:sp>
        <p:nvSpPr>
          <p:cNvPr id="33796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68313" y="2492375"/>
            <a:ext cx="7920037" cy="13684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Convenio de Acuerdo Marco de</a:t>
            </a:r>
          </a:p>
          <a:p>
            <a:pPr algn="ctr"/>
            <a:r>
              <a:rPr lang="es-BO" sz="2800"/>
              <a:t>Cooperación Básicos suscrito</a:t>
            </a:r>
          </a:p>
          <a:p>
            <a:pPr algn="ctr"/>
            <a:r>
              <a:rPr lang="es-BO" sz="2800"/>
              <a:t>Min. Rel. Ext. Y Culto</a:t>
            </a:r>
            <a:endParaRPr lang="es-ES" sz="28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68313" y="4076700"/>
            <a:ext cx="7920037" cy="7207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Testimonio de Poder Solicitante</a:t>
            </a:r>
            <a:endParaRPr lang="es-ES" sz="2800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68313" y="5013325"/>
            <a:ext cx="7920037" cy="13684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BO" sz="2800"/>
              <a:t>Otra Documentación o información</a:t>
            </a:r>
          </a:p>
          <a:p>
            <a:pPr algn="ctr"/>
            <a:r>
              <a:rPr lang="es-BO" sz="2800"/>
              <a:t>Según el caso particular</a:t>
            </a:r>
            <a:endParaRPr lang="es-E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124075" y="1341438"/>
            <a:ext cx="4968875" cy="57467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Requisitos de forma</a:t>
            </a:r>
            <a:endParaRPr lang="es-ES" sz="3200"/>
          </a:p>
        </p:txBody>
      </p:sp>
      <p:sp>
        <p:nvSpPr>
          <p:cNvPr id="32772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23850" y="2205038"/>
            <a:ext cx="849630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Dpto. Jurídico – SIN</a:t>
            </a:r>
          </a:p>
          <a:p>
            <a:pPr algn="ctr"/>
            <a:r>
              <a:rPr lang="es-BO" sz="2400"/>
              <a:t>Verificara los documentos</a:t>
            </a:r>
          </a:p>
          <a:p>
            <a:pPr algn="ctr"/>
            <a:r>
              <a:rPr lang="es-BO" sz="2400"/>
              <a:t>Plazo de 5 días.</a:t>
            </a:r>
            <a:endParaRPr lang="es-ES" sz="2400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95288" y="3644900"/>
            <a:ext cx="8496300" cy="25209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Rechazado por observaciones de</a:t>
            </a:r>
          </a:p>
          <a:p>
            <a:pPr algn="ctr"/>
            <a:r>
              <a:rPr lang="es-BO" sz="2800"/>
              <a:t>Forma 10 días para subsanar</a:t>
            </a:r>
          </a:p>
          <a:p>
            <a:pPr algn="ctr"/>
            <a:r>
              <a:rPr lang="es-BO" sz="2800"/>
              <a:t>Directamente al Dpto. Jurídico</a:t>
            </a:r>
          </a:p>
          <a:p>
            <a:pPr algn="ctr"/>
            <a:r>
              <a:rPr lang="es-BO" sz="2800"/>
              <a:t>Caso contrario se tendrá por no </a:t>
            </a:r>
          </a:p>
          <a:p>
            <a:pPr algn="ctr"/>
            <a:r>
              <a:rPr lang="es-BO" sz="2800"/>
              <a:t>presentada la solicitud</a:t>
            </a:r>
            <a:endParaRPr lang="es-E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395288" y="1773238"/>
            <a:ext cx="8353425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>
              <a:buFontTx/>
              <a:buAutoNum type="arabicPeriod"/>
            </a:pPr>
            <a:r>
              <a:rPr lang="es-BO" sz="2200"/>
              <a:t>Que no realicen actividades de intermediación financiera y </a:t>
            </a:r>
          </a:p>
          <a:p>
            <a:pPr marL="342900" indent="-342900"/>
            <a:r>
              <a:rPr lang="es-BO" sz="2200"/>
              <a:t>Otras comerciales ( * )</a:t>
            </a:r>
          </a:p>
          <a:p>
            <a:pPr marL="342900" indent="-342900"/>
            <a:endParaRPr lang="es-ES" sz="2200"/>
          </a:p>
        </p:txBody>
      </p:sp>
      <p:sp>
        <p:nvSpPr>
          <p:cNvPr id="13337" name="AutoShape 25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1692275" y="981075"/>
            <a:ext cx="5832475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Requisitos de Fondo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395288" y="2997200"/>
            <a:ext cx="8353425" cy="93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2. La totalidad de ingresos y patrimonio se destinen únicamente</a:t>
            </a:r>
          </a:p>
          <a:p>
            <a:pPr marL="342900" indent="-342900"/>
            <a:r>
              <a:rPr lang="es-BO" sz="2200"/>
              <a:t>Al fin de su creación</a:t>
            </a:r>
          </a:p>
          <a:p>
            <a:pPr marL="342900" indent="-342900"/>
            <a:endParaRPr lang="es-ES" sz="2200"/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395288" y="4221163"/>
            <a:ext cx="8353425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3. Los Ingresos o patrimonio No se distribuyan directa e</a:t>
            </a:r>
          </a:p>
          <a:p>
            <a:pPr marL="342900" indent="-342900"/>
            <a:r>
              <a:rPr lang="es-BO" sz="2200"/>
              <a:t>Indirectamente entre sus asociados.</a:t>
            </a:r>
          </a:p>
          <a:p>
            <a:pPr marL="342900" indent="-342900"/>
            <a:endParaRPr lang="es-ES" sz="2200"/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395288" y="5445125"/>
            <a:ext cx="83534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/>
            <a:r>
              <a:rPr lang="es-BO" sz="2200"/>
              <a:t>4. Caso de Liquidación – El patrimonio se distribuya entre</a:t>
            </a:r>
          </a:p>
          <a:p>
            <a:pPr marL="342900" indent="-342900"/>
            <a:r>
              <a:rPr lang="es-BO" sz="2200"/>
              <a:t>Entidades de igual objeto o se done a instituciones publicas.</a:t>
            </a:r>
          </a:p>
          <a:p>
            <a:pPr marL="342900" indent="-342900"/>
            <a:endParaRPr lang="es-ES" sz="22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68313" y="3860800"/>
            <a:ext cx="8135937" cy="1512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Siempre y cuando los ingresos obtenidos</a:t>
            </a:r>
          </a:p>
          <a:p>
            <a:r>
              <a:rPr lang="es-BO" sz="3200"/>
              <a:t>Sean destinado exclusivamente para</a:t>
            </a:r>
          </a:p>
          <a:p>
            <a:r>
              <a:rPr lang="es-BO" sz="3200"/>
              <a:t>Financiar las actividades exenta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8313" y="2565400"/>
            <a:ext cx="8135937" cy="1079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( * ) Si realizan algún tipo de actividad</a:t>
            </a:r>
          </a:p>
          <a:p>
            <a:r>
              <a:rPr lang="es-BO" sz="3200"/>
              <a:t>Comercial podrán gozar de la exención</a:t>
            </a:r>
          </a:p>
        </p:txBody>
      </p:sp>
      <p:sp>
        <p:nvSpPr>
          <p:cNvPr id="19464" name="AutoShape 8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539750" y="1412875"/>
            <a:ext cx="7920038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/>
              <a:t>Entidades sin fines de Lucro</a:t>
            </a:r>
            <a:endParaRPr lang="es-ES" sz="3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16573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sz="2800" i="1"/>
              <a:t>Las entidades exentas del IUE están</a:t>
            </a:r>
          </a:p>
          <a:p>
            <a:pPr>
              <a:buFontTx/>
              <a:buNone/>
            </a:pPr>
            <a:r>
              <a:rPr lang="es-BO" sz="2800" i="1"/>
              <a:t>Obligadas a elaborar un Memoria Anual</a:t>
            </a:r>
          </a:p>
          <a:p>
            <a:pPr>
              <a:buFontTx/>
              <a:buNone/>
            </a:pPr>
            <a:r>
              <a:rPr lang="es-BO" sz="2800" i="1"/>
              <a:t>Presentada junto DDJJ en la que se especifiquen:</a:t>
            </a:r>
            <a:endParaRPr lang="es-ES" sz="2800" i="1"/>
          </a:p>
        </p:txBody>
      </p:sp>
      <p:sp>
        <p:nvSpPr>
          <p:cNvPr id="22534" name="AutoShape 6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11188" y="981075"/>
            <a:ext cx="7848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39750" y="3573463"/>
            <a:ext cx="8135938" cy="18002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Actividades</a:t>
            </a:r>
          </a:p>
          <a:p>
            <a:pPr algn="ctr"/>
            <a:r>
              <a:rPr lang="es-BO" sz="2800"/>
              <a:t>Planes</a:t>
            </a:r>
          </a:p>
          <a:p>
            <a:pPr algn="ctr"/>
            <a:r>
              <a:rPr lang="es-BO" sz="2800"/>
              <a:t>Proyectos</a:t>
            </a:r>
          </a:p>
          <a:p>
            <a:pPr algn="ctr"/>
            <a:r>
              <a:rPr lang="es-BO" sz="2800"/>
              <a:t>Ingresos y gatos de Ejercicio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39750" y="5589588"/>
            <a:ext cx="799306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Memoria Anual debe presentarse junto DDJJ</a:t>
            </a:r>
          </a:p>
          <a:p>
            <a:pPr algn="ctr"/>
            <a:r>
              <a:rPr lang="es-BO" sz="2000"/>
              <a:t>120 días de concluida la Gestión </a:t>
            </a:r>
            <a:r>
              <a:rPr lang="es-BO" sz="2000" b="1"/>
              <a:t>Fiscal</a:t>
            </a:r>
            <a:endParaRPr lang="es-ES" sz="20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750" y="1844675"/>
            <a:ext cx="8135938" cy="792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400" b="1"/>
              <a:t>La Memoria Anual contendrá los siguientes</a:t>
            </a:r>
          </a:p>
          <a:p>
            <a:r>
              <a:rPr lang="es-BO" sz="2400" b="1"/>
              <a:t> Estados:</a:t>
            </a:r>
          </a:p>
        </p:txBody>
      </p:sp>
      <p:sp>
        <p:nvSpPr>
          <p:cNvPr id="34819" name="AutoShape 3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477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68313" y="2852738"/>
            <a:ext cx="7920037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Situación Patrimonial</a:t>
            </a:r>
          </a:p>
          <a:p>
            <a:pPr algn="ctr"/>
            <a:r>
              <a:rPr lang="es-BO" sz="2800"/>
              <a:t>(A, P y P de la Gestión)</a:t>
            </a:r>
            <a:endParaRPr lang="es-ES" sz="2800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468313" y="4076700"/>
            <a:ext cx="7920037" cy="936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Actividades</a:t>
            </a:r>
          </a:p>
          <a:p>
            <a:pPr algn="ctr"/>
            <a:r>
              <a:rPr lang="es-BO" sz="2800"/>
              <a:t>( Equivalente al Estado de Recursos)</a:t>
            </a:r>
            <a:endParaRPr lang="es-ES" sz="2800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468313" y="5229225"/>
            <a:ext cx="7920037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Estado de Flujo de Efectivo</a:t>
            </a:r>
          </a:p>
          <a:p>
            <a:pPr algn="ctr"/>
            <a:r>
              <a:rPr lang="es-BO" sz="2800"/>
              <a:t>(cambios en el efectivo y equivalentes de efectivo)</a:t>
            </a:r>
            <a:endParaRPr lang="es-ES" sz="280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11188" y="1268413"/>
            <a:ext cx="7848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395288" y="188913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23850" y="836613"/>
            <a:ext cx="18716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b="1"/>
              <a:t>FAS – 93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99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116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117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FAS – 124</a:t>
            </a:r>
          </a:p>
          <a:p>
            <a:endParaRPr lang="es-BO" sz="2000" b="1"/>
          </a:p>
          <a:p>
            <a:endParaRPr lang="es-BO" sz="2000" b="1"/>
          </a:p>
          <a:p>
            <a:r>
              <a:rPr lang="es-BO" sz="2000" b="1"/>
              <a:t>FIN – 42</a:t>
            </a:r>
          </a:p>
          <a:p>
            <a:endParaRPr lang="es-ES" sz="2000" b="1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195513" y="836613"/>
            <a:ext cx="669766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100"/>
              <a:t>Registro de la depreciación en organizaciones</a:t>
            </a:r>
          </a:p>
          <a:p>
            <a:r>
              <a:rPr lang="es-BO" sz="2100"/>
              <a:t>Sin animo de lucro.</a:t>
            </a:r>
          </a:p>
          <a:p>
            <a:endParaRPr lang="es-BO" sz="2100"/>
          </a:p>
          <a:p>
            <a:r>
              <a:rPr lang="es-BO" sz="2100"/>
              <a:t>Aplazamiento de fecha efectiva de registro de la</a:t>
            </a:r>
          </a:p>
          <a:p>
            <a:r>
              <a:rPr lang="es-BO" sz="2100"/>
              <a:t>Depreciación en entidades sin animo de lucro.</a:t>
            </a:r>
          </a:p>
          <a:p>
            <a:endParaRPr lang="es-BO" sz="2100"/>
          </a:p>
          <a:p>
            <a:r>
              <a:rPr lang="es-BO" sz="2100"/>
              <a:t>Contabilidad de las contribuciones recibidas y las</a:t>
            </a:r>
          </a:p>
          <a:p>
            <a:r>
              <a:rPr lang="es-BO" sz="2100"/>
              <a:t>Contribuciones otorgadas.</a:t>
            </a:r>
          </a:p>
          <a:p>
            <a:endParaRPr lang="es-BO" sz="2100"/>
          </a:p>
          <a:p>
            <a:r>
              <a:rPr lang="es-BO" sz="2100"/>
              <a:t>Estados financieros de organizaciones sin animo</a:t>
            </a:r>
          </a:p>
          <a:p>
            <a:r>
              <a:rPr lang="es-BO" sz="2100"/>
              <a:t>De lucro</a:t>
            </a:r>
          </a:p>
          <a:p>
            <a:endParaRPr lang="es-BO" sz="2100"/>
          </a:p>
          <a:p>
            <a:r>
              <a:rPr lang="es-BO" sz="2100"/>
              <a:t>Contabilidad de ciertas inversiones realizadas por</a:t>
            </a:r>
          </a:p>
          <a:p>
            <a:r>
              <a:rPr lang="es-BO" sz="2100"/>
              <a:t>Organizaciones sin animo de lucro.</a:t>
            </a:r>
          </a:p>
          <a:p>
            <a:endParaRPr lang="es-BO" sz="2100"/>
          </a:p>
          <a:p>
            <a:r>
              <a:rPr lang="es-BO" sz="2100"/>
              <a:t>Contabilidad de las transferencias de activos en</a:t>
            </a:r>
          </a:p>
          <a:p>
            <a:r>
              <a:rPr lang="es-BO" sz="2100"/>
              <a:t>Las que se otorgan capacidad de desviación a una</a:t>
            </a:r>
          </a:p>
          <a:p>
            <a:r>
              <a:rPr lang="es-BO" sz="2100"/>
              <a:t>Organización sin animo de lucro</a:t>
            </a:r>
            <a:endParaRPr lang="es-ES" sz="21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8175" y="2276475"/>
            <a:ext cx="5111750" cy="7921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sz="4400" b="1"/>
              <a:t>M.I.D.F.</a:t>
            </a:r>
            <a:endParaRPr lang="es-ES" sz="4400" b="1"/>
          </a:p>
        </p:txBody>
      </p:sp>
      <p:sp>
        <p:nvSpPr>
          <p:cNvPr id="35843" name="AutoShape 3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11188" y="1412875"/>
            <a:ext cx="7848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2 D.S. Nº 27190 Sustituye Inc. b) Art. 2 D.S. Nº 24051</a:t>
            </a:r>
            <a:endParaRPr lang="es-ES" sz="240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39750" y="3573463"/>
            <a:ext cx="8135938" cy="18716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600"/>
              <a:t>La falta de presentación de la</a:t>
            </a:r>
          </a:p>
          <a:p>
            <a:r>
              <a:rPr lang="es-BO" sz="3600"/>
              <a:t>Memoria Anual será sancionada con</a:t>
            </a:r>
          </a:p>
          <a:p>
            <a:r>
              <a:rPr lang="es-BO" sz="3600"/>
              <a:t>5.000 UFV´s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188" y="908050"/>
            <a:ext cx="7993062" cy="1873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SUJETOS NO OBLIGADOS A LLEVAR</a:t>
            </a:r>
          </a:p>
          <a:p>
            <a:pPr algn="ctr"/>
            <a:r>
              <a:rPr lang="es-BO" sz="3200" b="1"/>
              <a:t>REGISTROS CONTABLES</a:t>
            </a:r>
            <a:endParaRPr lang="es-ES" sz="3200" b="1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4213" y="3933825"/>
            <a:ext cx="7488237" cy="6477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b="1"/>
              <a:t>ACTIVIDADES</a:t>
            </a:r>
            <a:endParaRPr lang="es-ES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1912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b="1" dirty="0"/>
              <a:t>Actividad Nº </a:t>
            </a:r>
            <a:r>
              <a:rPr lang="es-BO" b="1" dirty="0" smtClean="0"/>
              <a:t>1</a:t>
            </a:r>
            <a:endParaRPr lang="es-BO" b="1" dirty="0"/>
          </a:p>
          <a:p>
            <a:pPr>
              <a:buFontTx/>
              <a:buNone/>
            </a:pPr>
            <a:r>
              <a:rPr lang="es-BO" sz="2400" dirty="0"/>
              <a:t>    El Colegio de </a:t>
            </a:r>
            <a:r>
              <a:rPr lang="es-BO" sz="2400" dirty="0" err="1" smtClean="0"/>
              <a:t>Medicos</a:t>
            </a:r>
            <a:r>
              <a:rPr lang="es-BO" sz="2400" dirty="0" smtClean="0"/>
              <a:t> </a:t>
            </a:r>
            <a:r>
              <a:rPr lang="es-BO" sz="2400" dirty="0"/>
              <a:t>con NIT 109969014, debe presentar su DDJJ correspondiente a la Gestión 2009, se tiene la información siguiente:</a:t>
            </a:r>
          </a:p>
          <a:p>
            <a:pPr>
              <a:buFontTx/>
              <a:buNone/>
            </a:pPr>
            <a:endParaRPr lang="es-BO" sz="2400" dirty="0"/>
          </a:p>
          <a:p>
            <a:pPr>
              <a:buFontTx/>
              <a:buNone/>
            </a:pPr>
            <a:r>
              <a:rPr lang="es-BO" sz="2400" dirty="0"/>
              <a:t>Ingresos Actividad principal Bs. 35.000.-, Otros Ingresos </a:t>
            </a:r>
          </a:p>
          <a:p>
            <a:pPr>
              <a:buFontTx/>
              <a:buNone/>
            </a:pPr>
            <a:r>
              <a:rPr lang="es-BO" sz="2400" dirty="0"/>
              <a:t>Alquiler de salón Bs. 800.- Ingresos por cursos ejecutados</a:t>
            </a:r>
          </a:p>
          <a:p>
            <a:pPr>
              <a:buFontTx/>
              <a:buNone/>
            </a:pPr>
            <a:r>
              <a:rPr lang="es-BO" sz="2400" dirty="0"/>
              <a:t>Bs. 250.-</a:t>
            </a:r>
          </a:p>
          <a:p>
            <a:pPr>
              <a:buFontTx/>
              <a:buNone/>
            </a:pPr>
            <a:endParaRPr lang="es-BO" sz="2400" dirty="0"/>
          </a:p>
          <a:p>
            <a:pPr>
              <a:buFontTx/>
              <a:buNone/>
            </a:pPr>
            <a:r>
              <a:rPr lang="es-BO" sz="2400" dirty="0"/>
              <a:t>Gastos: Según Libro Compras IVA Bs.23.490.-,Otros Gastos IT efectivamente pagados Bs. 1.216.-, Patentes Bs. 500.-</a:t>
            </a:r>
          </a:p>
          <a:p>
            <a:pPr>
              <a:buFontTx/>
              <a:buChar char="-"/>
            </a:pPr>
            <a:r>
              <a:rPr lang="es-BO" sz="2400" dirty="0"/>
              <a:t>Tiene Resolución de Exención de fecha 05/09/1995</a:t>
            </a:r>
          </a:p>
          <a:p>
            <a:pPr>
              <a:buFontTx/>
              <a:buChar char="-"/>
            </a:pPr>
            <a:r>
              <a:rPr lang="es-BO" sz="2400" dirty="0"/>
              <a:t>Fecha de Declaración hoy</a:t>
            </a:r>
          </a:p>
          <a:p>
            <a:pPr>
              <a:buFontTx/>
              <a:buNone/>
            </a:pPr>
            <a:r>
              <a:rPr lang="es-BO" sz="1800" i="1" dirty="0"/>
              <a:t>Se requiere determinar el Impuesto IUE y emitir la DD.JJ. correspondiente</a:t>
            </a:r>
            <a:endParaRPr lang="es-ES" sz="1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6000" b="1"/>
              <a:t>I.U.E</a:t>
            </a:r>
            <a:endParaRPr lang="es-ES" sz="60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7734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es-BO" sz="800"/>
          </a:p>
          <a:p>
            <a:pPr algn="ctr">
              <a:buFontTx/>
              <a:buNone/>
            </a:pPr>
            <a:r>
              <a:rPr lang="es-BO" sz="4800" b="1"/>
              <a:t>NO OBLIGADOS A</a:t>
            </a:r>
          </a:p>
          <a:p>
            <a:pPr algn="ctr">
              <a:buFontTx/>
              <a:buNone/>
            </a:pPr>
            <a:r>
              <a:rPr lang="es-BO" sz="4800" b="1"/>
              <a:t>LLEVAR REGISTROS</a:t>
            </a:r>
          </a:p>
          <a:p>
            <a:pPr algn="ctr">
              <a:buFontTx/>
              <a:buNone/>
            </a:pPr>
            <a:r>
              <a:rPr lang="es-BO" sz="4800" b="1"/>
              <a:t>CONTABLES</a:t>
            </a:r>
            <a:endParaRPr lang="es-ES" sz="48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496300" cy="63357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BO" sz="2400" b="1" dirty="0"/>
              <a:t>Actividad Nº </a:t>
            </a:r>
            <a:r>
              <a:rPr lang="es-BO" sz="2400" b="1" dirty="0" smtClean="0"/>
              <a:t>2</a:t>
            </a:r>
            <a:endParaRPr lang="es-BO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    La Asociación </a:t>
            </a:r>
            <a:r>
              <a:rPr lang="es-BO" sz="2400" dirty="0" smtClean="0"/>
              <a:t>6 de Agosto </a:t>
            </a:r>
            <a:r>
              <a:rPr lang="es-BO" sz="2400" dirty="0"/>
              <a:t>con NIT Nº 28282828, debe presentar su DDJJ correspondiente a la Gestión 2009, se tiene la información siguiente:</a:t>
            </a:r>
          </a:p>
          <a:p>
            <a:pPr>
              <a:lnSpc>
                <a:spcPct val="90000"/>
              </a:lnSpc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Ingresos Actividad principal Bs. 183.000.-, Otros Ingresos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Intereses DPF Bs. 800,. Alquiler de Muebles Bs. 1.500.-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Cursos ejecutados Bs.850</a:t>
            </a:r>
          </a:p>
          <a:p>
            <a:pPr>
              <a:lnSpc>
                <a:spcPct val="90000"/>
              </a:lnSpc>
              <a:buFontTx/>
              <a:buNone/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2400" dirty="0"/>
              <a:t>Gastos: Según Libro Compras IVA Bs.55.720.-,Otros Gastos Sueldos y Salarios Bs. 57.000.-, IT efectivamente pagado Bs. 1.100.-, Agua y Luz 6.300.-, Patentes Bs. 500.-</a:t>
            </a:r>
          </a:p>
          <a:p>
            <a:pPr>
              <a:lnSpc>
                <a:spcPct val="90000"/>
              </a:lnSpc>
            </a:pPr>
            <a:r>
              <a:rPr lang="es-BO" sz="2400" dirty="0"/>
              <a:t>Formalización de la exención fue rechazado el 15/01/2010</a:t>
            </a:r>
          </a:p>
          <a:p>
            <a:pPr>
              <a:lnSpc>
                <a:spcPct val="90000"/>
              </a:lnSpc>
            </a:pPr>
            <a:r>
              <a:rPr lang="es-BO" sz="2400" dirty="0"/>
              <a:t>Fecha de Declaración hoy</a:t>
            </a:r>
          </a:p>
          <a:p>
            <a:pPr>
              <a:lnSpc>
                <a:spcPct val="90000"/>
              </a:lnSpc>
              <a:buFontTx/>
              <a:buNone/>
            </a:pPr>
            <a:endParaRPr lang="es-BO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s-BO" sz="1800" i="1" dirty="0"/>
              <a:t>Se requiere determinar el Impuesto IUE y emitir la DD.JJ. correspondiente</a:t>
            </a:r>
            <a:endParaRPr lang="es-ES" sz="1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6477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3860800"/>
            <a:ext cx="72723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Asociaciones Civiles</a:t>
            </a:r>
            <a:endParaRPr lang="es-E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00113" y="4581525"/>
            <a:ext cx="734377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Fundaciones</a:t>
            </a:r>
            <a:endParaRPr lang="es-ES" sz="24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5300663"/>
            <a:ext cx="734377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Instituciones no Lucrativas</a:t>
            </a:r>
            <a:endParaRPr lang="es-E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9750" y="1341438"/>
            <a:ext cx="813593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                     Sujetos Pasivos</a:t>
            </a:r>
          </a:p>
          <a:p>
            <a:r>
              <a:rPr lang="es-BO" sz="2000" b="1"/>
              <a:t>         Inc. b) ART. 2 y 3 D.S. Nº 24051-Modificada Ley Nº 2493</a:t>
            </a:r>
          </a:p>
          <a:p>
            <a:endParaRPr lang="es-BO" sz="2000" b="1"/>
          </a:p>
          <a:p>
            <a:r>
              <a:rPr lang="es-BO" sz="2200"/>
              <a:t>Las entidades constituidas de acuerdo a las normas del código </a:t>
            </a:r>
          </a:p>
          <a:p>
            <a:r>
              <a:rPr lang="es-BO" sz="2200"/>
              <a:t>civil</a:t>
            </a:r>
            <a:endParaRPr lang="es-ES"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129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s-BO"/>
              <a:t>   Que </a:t>
            </a:r>
            <a:r>
              <a:rPr lang="es-BO" u="sng"/>
              <a:t>no cumplan con las condiciones</a:t>
            </a:r>
            <a:r>
              <a:rPr lang="es-BO"/>
              <a:t> establecidas, para el beneficio de exención de este impuesto.</a:t>
            </a:r>
            <a:endParaRPr lang="es-E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468313" y="404813"/>
            <a:ext cx="8135937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3500438"/>
            <a:ext cx="7416800" cy="2447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Inc. b) Art. 49 Ley Nº 843 Modificada Ley Nº</a:t>
            </a:r>
          </a:p>
          <a:p>
            <a:r>
              <a:rPr lang="es-BO" sz="2800"/>
              <a:t>2493</a:t>
            </a:r>
          </a:p>
          <a:p>
            <a:r>
              <a:rPr lang="es-BO" sz="2800"/>
              <a:t>Condiciones que deben reflejarse en su</a:t>
            </a:r>
          </a:p>
          <a:p>
            <a:r>
              <a:rPr lang="es-BO" sz="2800"/>
              <a:t>Realidad económica:</a:t>
            </a:r>
            <a:endParaRPr lang="es-E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2636838"/>
            <a:ext cx="8208963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Deberán presentar una declaración jurada</a:t>
            </a:r>
          </a:p>
          <a:p>
            <a:r>
              <a:rPr lang="es-BO" sz="3200"/>
              <a:t>Anual al 31 de Diciembre</a:t>
            </a:r>
            <a:endParaRPr lang="es-ES" sz="3200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9750" y="4149725"/>
            <a:ext cx="8208963" cy="2447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500"/>
              <a:t>En la DDJJ incluirán:</a:t>
            </a:r>
          </a:p>
          <a:p>
            <a:pPr>
              <a:buFontTx/>
              <a:buChar char="•"/>
            </a:pPr>
            <a:r>
              <a:rPr lang="es-BO" sz="2500"/>
              <a:t>La totalidad de sus ingresos gravados</a:t>
            </a:r>
          </a:p>
          <a:p>
            <a:r>
              <a:rPr lang="es-BO" sz="2500"/>
              <a:t>Anuales</a:t>
            </a:r>
          </a:p>
          <a:p>
            <a:pPr>
              <a:buFontTx/>
              <a:buChar char="•"/>
            </a:pPr>
            <a:r>
              <a:rPr lang="es-BO" sz="2500"/>
              <a:t>Los gastos necesarios para la obtención de dichos</a:t>
            </a:r>
          </a:p>
          <a:p>
            <a:r>
              <a:rPr lang="es-BO" sz="2500"/>
              <a:t>Ingresos y mantenimiento de la </a:t>
            </a:r>
          </a:p>
          <a:p>
            <a:r>
              <a:rPr lang="es-BO" sz="2500"/>
              <a:t>Fuente que los genera</a:t>
            </a:r>
            <a:endParaRPr lang="es-ES" sz="2500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39750" y="476250"/>
            <a:ext cx="8135938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39750" y="1196975"/>
            <a:ext cx="80645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Art. 36 Ley Nº 843</a:t>
            </a:r>
            <a:endParaRPr lang="es-ES" sz="24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68313" y="1844675"/>
            <a:ext cx="8280400" cy="64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Los que no estén obligados a elaborar Estados Financieros</a:t>
            </a:r>
            <a:endParaRPr lang="es-E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604837"/>
          </a:xfrm>
          <a:ln w="1905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/>
              <a:t>Determinación de la Utilidad Imponible</a:t>
            </a:r>
            <a:endParaRPr lang="es-ES"/>
          </a:p>
        </p:txBody>
      </p:sp>
      <p:sp>
        <p:nvSpPr>
          <p:cNvPr id="25604" name="AutoShap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1916113"/>
            <a:ext cx="8280400" cy="2881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/>
              <a:t>Ingresos Gravados</a:t>
            </a:r>
          </a:p>
          <a:p>
            <a:r>
              <a:rPr lang="es-BO" sz="2400" b="1" u="sng"/>
              <a:t>AES</a:t>
            </a:r>
          </a:p>
          <a:p>
            <a:r>
              <a:rPr lang="es-BO" sz="2000"/>
              <a:t>Menos:</a:t>
            </a:r>
          </a:p>
          <a:p>
            <a:r>
              <a:rPr lang="es-BO" sz="2000"/>
              <a:t>Gastos Necesarios para obtención y </a:t>
            </a:r>
          </a:p>
          <a:p>
            <a:r>
              <a:rPr lang="es-BO" sz="2000"/>
              <a:t>Mantenimiento de la fuente</a:t>
            </a:r>
          </a:p>
          <a:p>
            <a:r>
              <a:rPr lang="es-BO" sz="2000"/>
              <a:t>Excepto:</a:t>
            </a:r>
          </a:p>
          <a:p>
            <a:r>
              <a:rPr lang="es-BO" sz="2000"/>
              <a:t>Gastos personales, de socios asociados y</a:t>
            </a:r>
          </a:p>
          <a:p>
            <a:r>
              <a:rPr lang="es-BO" sz="2000"/>
              <a:t>Directores.</a:t>
            </a:r>
          </a:p>
          <a:p>
            <a:r>
              <a:rPr lang="es-BO" sz="2000"/>
              <a:t>Resultado Neto Imponible</a:t>
            </a:r>
            <a:endParaRPr lang="es-ES" sz="20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68313" y="5013325"/>
            <a:ext cx="8280400" cy="431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BO" sz="2000"/>
              <a:t>BASE: Registro Libros Ventas y Compras IVA – y otros documentos</a:t>
            </a:r>
            <a:endParaRPr lang="es-ES" sz="20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8313" y="5589588"/>
            <a:ext cx="8301037" cy="7921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s-BO" sz="2000"/>
              <a:t>Deducir los tributos efectivamente pagados IT, IPB, MT, ITGB</a:t>
            </a:r>
          </a:p>
          <a:p>
            <a:pPr marL="342900" indent="-342900">
              <a:spcBef>
                <a:spcPct val="20000"/>
              </a:spcBef>
            </a:pPr>
            <a:r>
              <a:rPr lang="es-BO" sz="2000"/>
              <a:t>(Por los pagados no por los Devengados)</a:t>
            </a:r>
            <a:endParaRPr lang="es-E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BO" sz="3600"/>
          </a:p>
          <a:p>
            <a:pPr algn="ctr">
              <a:buFontTx/>
              <a:buNone/>
            </a:pPr>
            <a:r>
              <a:rPr lang="es-BO" sz="3600"/>
              <a:t>ALICUOTA</a:t>
            </a:r>
          </a:p>
          <a:p>
            <a:pPr algn="ctr">
              <a:buFontTx/>
              <a:buNone/>
            </a:pPr>
            <a:r>
              <a:rPr lang="es-BO" sz="9600"/>
              <a:t>25%</a:t>
            </a:r>
            <a:endParaRPr lang="es-ES" sz="96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8313" y="549275"/>
            <a:ext cx="8229600" cy="63341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BO" sz="2800" b="1">
                <a:solidFill>
                  <a:schemeClr val="tx2"/>
                </a:solidFill>
              </a:rPr>
              <a:t>No obligados a llevar registros contables I.U.E</a:t>
            </a:r>
            <a:endParaRPr lang="es-ES" sz="2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63341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No obligados a llevar registros contables I.U.E</a:t>
            </a:r>
            <a:endParaRPr lang="es-ES" sz="2800" b="1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84213" y="1844675"/>
            <a:ext cx="7632700" cy="33845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600" b="1"/>
              <a:t>Exención</a:t>
            </a:r>
            <a:endParaRPr lang="es-ES" sz="3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1366</Words>
  <Application>Microsoft Office PowerPoint</Application>
  <PresentationFormat>On-screen Show (4:3)</PresentationFormat>
  <Paragraphs>291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Diseño predeterminado</vt:lpstr>
      <vt:lpstr>Slide 1</vt:lpstr>
      <vt:lpstr>SUJETOS PASIVOS I.U.E</vt:lpstr>
      <vt:lpstr>I.U.E</vt:lpstr>
      <vt:lpstr>No obligados a llevar registros contables I.U.E</vt:lpstr>
      <vt:lpstr>Slide 5</vt:lpstr>
      <vt:lpstr>Slide 6</vt:lpstr>
      <vt:lpstr>No obligados a llevar registros contables I.U.E</vt:lpstr>
      <vt:lpstr>Slide 8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Slide 13</vt:lpstr>
      <vt:lpstr>No obligados a llevar registros contables I.U.E</vt:lpstr>
      <vt:lpstr>Slide 15</vt:lpstr>
      <vt:lpstr>Slide 16</vt:lpstr>
      <vt:lpstr>Slide 17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No obligados a llevar registros contables I.U.E</vt:lpstr>
      <vt:lpstr>Slide 26</vt:lpstr>
      <vt:lpstr>No obligados a llevar registros contables I.U.E</vt:lpstr>
      <vt:lpstr>Slide 28</vt:lpstr>
      <vt:lpstr>Slide 29</vt:lpstr>
      <vt:lpstr>Slide 30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Modulo: Sistema Tributario</dc:title>
  <dc:creator>Guapay</dc:creator>
  <cp:lastModifiedBy>5750</cp:lastModifiedBy>
  <cp:revision>46</cp:revision>
  <dcterms:created xsi:type="dcterms:W3CDTF">2013-07-23T16:42:13Z</dcterms:created>
  <dcterms:modified xsi:type="dcterms:W3CDTF">2013-10-11T22:54:18Z</dcterms:modified>
</cp:coreProperties>
</file>